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Gagalin"/>
      <p:regular r:id="rId27"/>
    </p:embeddedFont>
    <p:embeddedFont>
      <p:font typeface="IBM Plex Sans" panose="020B0503050203000203" pitchFamily="34" charset="0"/>
      <p:regular r:id="rId28"/>
    </p:embeddedFont>
    <p:embeddedFont>
      <p:font typeface="IBM Plex Sans Bold" panose="020B0803050203000203"/>
      <p:regular r:id="rId29"/>
    </p:embeddedFont>
    <p:embeddedFont>
      <p:font typeface="IBM Plex Sans Bold Italics" panose="020B0803050203000203" pitchFamily="34" charset="0"/>
      <p:regular r:id="rId30"/>
    </p:embeddedFont>
    <p:embeddedFont>
      <p:font typeface="IBM Plex Sans Italics" panose="020B0503050203000203" pitchFamily="34" charset="0"/>
      <p:regular r:id="rId31"/>
    </p:embeddedFont>
    <p:embeddedFont>
      <p:font typeface="Montserrat" pitchFamily="2" charset="0"/>
      <p:regular r:id="rId32"/>
    </p:embeddedFont>
    <p:embeddedFont>
      <p:font typeface="Montserrat Bold Italics" pitchFamily="2" charset="0"/>
      <p:regular r:id="rId33"/>
    </p:embeddedFont>
    <p:embeddedFont>
      <p:font typeface="Open Sans" panose="020B0606030504020204" pitchFamily="34" charset="0"/>
      <p:regular r:id="rId34"/>
    </p:embeddedFont>
    <p:embeddedFont>
      <p:font typeface="Open Sans Bold" panose="020B0806030504020204"/>
      <p:regular r:id="rId35"/>
    </p:embeddedFont>
    <p:embeddedFont>
      <p:font typeface="Open Sans Bold Italics" panose="020B0806030504020204" pitchFamily="34" charset="0"/>
      <p:regular r:id="rId36"/>
    </p:embeddedFont>
    <p:embeddedFont>
      <p:font typeface="Open Sans Italics" panose="020B0606030504020204" pitchFamily="3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8.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7.fntdata"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3.fntdata"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6.fntdata" /><Relationship Id="rId37" Type="http://schemas.openxmlformats.org/officeDocument/2006/relationships/font" Target="fonts/font11.fntdata"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2.fntdata" /><Relationship Id="rId36" Type="http://schemas.openxmlformats.org/officeDocument/2006/relationships/font" Target="fonts/font10.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1.fntdata" /><Relationship Id="rId30" Type="http://schemas.openxmlformats.org/officeDocument/2006/relationships/font" Target="fonts/font4.fntdata" /><Relationship Id="rId35" Type="http://schemas.openxmlformats.org/officeDocument/2006/relationships/font" Target="fonts/font9.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10" Type="http://schemas.openxmlformats.org/officeDocument/2006/relationships/slide" Target="slide24.xml" /><Relationship Id="rId4" Type="http://schemas.openxmlformats.org/officeDocument/2006/relationships/image" Target="../media/image3.png" /><Relationship Id="rId9" Type="http://schemas.openxmlformats.org/officeDocument/2006/relationships/image" Target="../media/image8.svg" /></Relationships>
</file>

<file path=ppt/slides/_rels/slide10.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35.png" /><Relationship Id="rId5" Type="http://schemas.openxmlformats.org/officeDocument/2006/relationships/image" Target="../media/image34.svg" /><Relationship Id="rId4" Type="http://schemas.openxmlformats.org/officeDocument/2006/relationships/image" Target="../media/image33.png" /></Relationships>
</file>

<file path=ppt/slides/_rels/slide11.xml.rels><?xml version="1.0" encoding="UTF-8" standalone="yes"?>
<Relationships xmlns="http://schemas.openxmlformats.org/package/2006/relationships"><Relationship Id="rId8" Type="http://schemas.openxmlformats.org/officeDocument/2006/relationships/image" Target="../media/image38.png" /><Relationship Id="rId3" Type="http://schemas.openxmlformats.org/officeDocument/2006/relationships/image" Target="../media/image11.svg" /><Relationship Id="rId7" Type="http://schemas.openxmlformats.org/officeDocument/2006/relationships/image" Target="../media/image2.svg" /><Relationship Id="rId2" Type="http://schemas.openxmlformats.org/officeDocument/2006/relationships/image" Target="../media/image10.png" /><Relationship Id="rId1" Type="http://schemas.openxmlformats.org/officeDocument/2006/relationships/slideLayout" Target="../slideLayouts/slideLayout7.xml" /><Relationship Id="rId6" Type="http://schemas.openxmlformats.org/officeDocument/2006/relationships/image" Target="../media/image1.png" /><Relationship Id="rId5" Type="http://schemas.openxmlformats.org/officeDocument/2006/relationships/image" Target="../media/image37.svg" /><Relationship Id="rId4" Type="http://schemas.openxmlformats.org/officeDocument/2006/relationships/image" Target="../media/image36.png" /></Relationships>
</file>

<file path=ppt/slides/_rels/slide12.xml.rels><?xml version="1.0" encoding="UTF-8" standalone="yes"?>
<Relationships xmlns="http://schemas.openxmlformats.org/package/2006/relationships"><Relationship Id="rId8" Type="http://schemas.openxmlformats.org/officeDocument/2006/relationships/image" Target="../media/image43.png" /><Relationship Id="rId3" Type="http://schemas.openxmlformats.org/officeDocument/2006/relationships/image" Target="../media/image40.png" /><Relationship Id="rId7" Type="http://schemas.openxmlformats.org/officeDocument/2006/relationships/image" Target="../media/image11.svg" /><Relationship Id="rId2" Type="http://schemas.openxmlformats.org/officeDocument/2006/relationships/image" Target="../media/image39.png" /><Relationship Id="rId1" Type="http://schemas.openxmlformats.org/officeDocument/2006/relationships/slideLayout" Target="../slideLayouts/slideLayout7.xml" /><Relationship Id="rId6" Type="http://schemas.openxmlformats.org/officeDocument/2006/relationships/image" Target="../media/image10.png" /><Relationship Id="rId11" Type="http://schemas.openxmlformats.org/officeDocument/2006/relationships/image" Target="../media/image2.svg" /><Relationship Id="rId5" Type="http://schemas.openxmlformats.org/officeDocument/2006/relationships/image" Target="../media/image42.png" /><Relationship Id="rId10" Type="http://schemas.openxmlformats.org/officeDocument/2006/relationships/image" Target="../media/image1.png" /><Relationship Id="rId4" Type="http://schemas.openxmlformats.org/officeDocument/2006/relationships/image" Target="../media/image41.svg" /><Relationship Id="rId9" Type="http://schemas.openxmlformats.org/officeDocument/2006/relationships/image" Target="../media/image44.png" /></Relationships>
</file>

<file path=ppt/slides/_rels/slide13.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5.png" /><Relationship Id="rId1" Type="http://schemas.openxmlformats.org/officeDocument/2006/relationships/slideLayout" Target="../slideLayouts/slideLayout7.xml" /><Relationship Id="rId4" Type="http://schemas.openxmlformats.org/officeDocument/2006/relationships/image" Target="../media/image15.svg"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6.png" /><Relationship Id="rId1" Type="http://schemas.openxmlformats.org/officeDocument/2006/relationships/slideLayout" Target="../slideLayouts/slideLayout7.xml" /><Relationship Id="rId4" Type="http://schemas.openxmlformats.org/officeDocument/2006/relationships/image" Target="../media/image15.svg"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7.png" /><Relationship Id="rId1" Type="http://schemas.openxmlformats.org/officeDocument/2006/relationships/slideLayout" Target="../slideLayouts/slideLayout7.xml" /><Relationship Id="rId4" Type="http://schemas.openxmlformats.org/officeDocument/2006/relationships/image" Target="../media/image15.svg" /></Relationships>
</file>

<file path=ppt/slides/_rels/slide19.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48.png" /><Relationship Id="rId1" Type="http://schemas.openxmlformats.org/officeDocument/2006/relationships/slideLayout" Target="../slideLayouts/slideLayout7.xml" /><Relationship Id="rId5" Type="http://schemas.openxmlformats.org/officeDocument/2006/relationships/image" Target="../media/image2.svg" /><Relationship Id="rId4" Type="http://schemas.openxmlformats.org/officeDocument/2006/relationships/image" Target="../media/image1.png" /></Relationships>
</file>

<file path=ppt/slides/_rels/slide2.xml.rels><?xml version="1.0" encoding="UTF-8" standalone="yes"?>
<Relationships xmlns="http://schemas.openxmlformats.org/package/2006/relationships"><Relationship Id="rId8" Type="http://schemas.openxmlformats.org/officeDocument/2006/relationships/image" Target="../media/image12.png" /><Relationship Id="rId3" Type="http://schemas.openxmlformats.org/officeDocument/2006/relationships/image" Target="../media/image2.svg" /><Relationship Id="rId7" Type="http://schemas.openxmlformats.org/officeDocument/2006/relationships/hyperlink" Target="https://drive.google.com/file/d/1g447yIy_VB95wCyZUugijMzC7jpHw579/view?usp=sharing" TargetMode="External"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png" /><Relationship Id="rId9" Type="http://schemas.openxmlformats.org/officeDocument/2006/relationships/image" Target="../media/image13.svg" /></Relationships>
</file>

<file path=ppt/slides/_rels/slide20.xml.rels><?xml version="1.0" encoding="UTF-8" standalone="yes"?>
<Relationships xmlns="http://schemas.openxmlformats.org/package/2006/relationships"><Relationship Id="rId8" Type="http://schemas.openxmlformats.org/officeDocument/2006/relationships/image" Target="../media/image11.svg" /><Relationship Id="rId3" Type="http://schemas.openxmlformats.org/officeDocument/2006/relationships/image" Target="../media/image51.svg" /><Relationship Id="rId7" Type="http://schemas.openxmlformats.org/officeDocument/2006/relationships/image" Target="../media/image10.png" /><Relationship Id="rId2" Type="http://schemas.openxmlformats.org/officeDocument/2006/relationships/image" Target="../media/image50.png" /><Relationship Id="rId1" Type="http://schemas.openxmlformats.org/officeDocument/2006/relationships/slideLayout" Target="../slideLayouts/slideLayout7.xml" /><Relationship Id="rId6" Type="http://schemas.openxmlformats.org/officeDocument/2006/relationships/image" Target="../media/image2.svg" /><Relationship Id="rId5" Type="http://schemas.openxmlformats.org/officeDocument/2006/relationships/image" Target="../media/image1.png" /><Relationship Id="rId10" Type="http://schemas.openxmlformats.org/officeDocument/2006/relationships/image" Target="../media/image54.svg" /><Relationship Id="rId4" Type="http://schemas.openxmlformats.org/officeDocument/2006/relationships/image" Target="../media/image52.png" /><Relationship Id="rId9" Type="http://schemas.openxmlformats.org/officeDocument/2006/relationships/image" Target="../media/image53.png" /></Relationships>
</file>

<file path=ppt/slides/_rels/slide21.xml.rels><?xml version="1.0" encoding="UTF-8" standalone="yes"?>
<Relationships xmlns="http://schemas.openxmlformats.org/package/2006/relationships"><Relationship Id="rId8" Type="http://schemas.openxmlformats.org/officeDocument/2006/relationships/image" Target="../media/image55.png" /><Relationship Id="rId3" Type="http://schemas.openxmlformats.org/officeDocument/2006/relationships/image" Target="../media/image51.svg" /><Relationship Id="rId7" Type="http://schemas.openxmlformats.org/officeDocument/2006/relationships/image" Target="../media/image11.svg" /><Relationship Id="rId2" Type="http://schemas.openxmlformats.org/officeDocument/2006/relationships/image" Target="../media/image50.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2.svg" /><Relationship Id="rId4" Type="http://schemas.openxmlformats.org/officeDocument/2006/relationships/image" Target="../media/image1.png" /></Relationships>
</file>

<file path=ppt/slides/_rels/slide22.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image" Target="../media/image56.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Yandias1/PythonDataCleaningProject" TargetMode="External"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8" Type="http://schemas.openxmlformats.org/officeDocument/2006/relationships/image" Target="../media/image60.svg" /><Relationship Id="rId13" Type="http://schemas.openxmlformats.org/officeDocument/2006/relationships/hyperlink" Target="mailto:yandiadisaputra11@gmail.com" TargetMode="External" /><Relationship Id="rId18" Type="http://schemas.openxmlformats.org/officeDocument/2006/relationships/image" Target="../media/image66.svg" /><Relationship Id="rId3" Type="http://schemas.openxmlformats.org/officeDocument/2006/relationships/image" Target="../media/image1.png" /><Relationship Id="rId7" Type="http://schemas.openxmlformats.org/officeDocument/2006/relationships/image" Target="../media/image59.png" /><Relationship Id="rId12" Type="http://schemas.openxmlformats.org/officeDocument/2006/relationships/image" Target="../media/image64.svg" /><Relationship Id="rId17" Type="http://schemas.openxmlformats.org/officeDocument/2006/relationships/image" Target="../media/image65.png" /><Relationship Id="rId2" Type="http://schemas.openxmlformats.org/officeDocument/2006/relationships/image" Target="../media/image58.png" /><Relationship Id="rId16" Type="http://schemas.openxmlformats.org/officeDocument/2006/relationships/image" Target="../media/image51.svg" /><Relationship Id="rId1" Type="http://schemas.openxmlformats.org/officeDocument/2006/relationships/slideLayout" Target="../slideLayouts/slideLayout7.xml" /><Relationship Id="rId6" Type="http://schemas.openxmlformats.org/officeDocument/2006/relationships/image" Target="../media/image15.svg" /><Relationship Id="rId11" Type="http://schemas.openxmlformats.org/officeDocument/2006/relationships/image" Target="../media/image63.png" /><Relationship Id="rId5" Type="http://schemas.openxmlformats.org/officeDocument/2006/relationships/image" Target="../media/image14.png" /><Relationship Id="rId15" Type="http://schemas.openxmlformats.org/officeDocument/2006/relationships/image" Target="../media/image50.png" /><Relationship Id="rId10" Type="http://schemas.openxmlformats.org/officeDocument/2006/relationships/image" Target="../media/image62.svg" /><Relationship Id="rId4" Type="http://schemas.openxmlformats.org/officeDocument/2006/relationships/image" Target="../media/image2.svg" /><Relationship Id="rId9" Type="http://schemas.openxmlformats.org/officeDocument/2006/relationships/image" Target="../media/image61.png" /><Relationship Id="rId14" Type="http://schemas.openxmlformats.org/officeDocument/2006/relationships/hyperlink" Target="https://www.linkedin.com/in/yandi-adi-saputra-90183a277" TargetMode="External" /></Relationships>
</file>

<file path=ppt/slides/_rels/slide25.xml.rels><?xml version="1.0" encoding="UTF-8" standalone="yes"?>
<Relationships xmlns="http://schemas.openxmlformats.org/package/2006/relationships"><Relationship Id="rId3" Type="http://schemas.openxmlformats.org/officeDocument/2006/relationships/image" Target="../media/image15.svg" /><Relationship Id="rId7" Type="http://schemas.openxmlformats.org/officeDocument/2006/relationships/image" Target="../media/image41.svg" /><Relationship Id="rId2" Type="http://schemas.openxmlformats.org/officeDocument/2006/relationships/image" Target="../media/image14.png" /><Relationship Id="rId1" Type="http://schemas.openxmlformats.org/officeDocument/2006/relationships/slideLayout" Target="../slideLayouts/slideLayout7.xml" /><Relationship Id="rId6" Type="http://schemas.openxmlformats.org/officeDocument/2006/relationships/image" Target="../media/image40.png" /><Relationship Id="rId5" Type="http://schemas.openxmlformats.org/officeDocument/2006/relationships/image" Target="../media/image2.svg" /><Relationship Id="rId4" Type="http://schemas.openxmlformats.org/officeDocument/2006/relationships/image" Target="../media/image1.png" /></Relationships>
</file>

<file path=ppt/slides/_rels/slide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15.svg" /><Relationship Id="rId4" Type="http://schemas.openxmlformats.org/officeDocument/2006/relationships/image" Target="../media/image14.png" /></Relationships>
</file>

<file path=ppt/slides/_rels/slide4.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7.xml" /><Relationship Id="rId4" Type="http://schemas.openxmlformats.org/officeDocument/2006/relationships/image" Target="../media/image18.svg" /></Relationships>
</file>

<file path=ppt/slides/_rels/slide5.xml.rels><?xml version="1.0" encoding="UTF-8" standalone="yes"?>
<Relationships xmlns="http://schemas.openxmlformats.org/package/2006/relationships"><Relationship Id="rId3" Type="http://schemas.openxmlformats.org/officeDocument/2006/relationships/hyperlink" Target="https://numpy.org/devdocs/reference/arrays.dtypes.html" TargetMode="External" /><Relationship Id="rId2" Type="http://schemas.openxmlformats.org/officeDocument/2006/relationships/image" Target="../media/image19.png" /><Relationship Id="rId1" Type="http://schemas.openxmlformats.org/officeDocument/2006/relationships/slideLayout" Target="../slideLayouts/slideLayout7.xml" /><Relationship Id="rId5" Type="http://schemas.openxmlformats.org/officeDocument/2006/relationships/image" Target="../media/image2.svg" /><Relationship Id="rId4" Type="http://schemas.openxmlformats.org/officeDocument/2006/relationships/image" Target="../media/image1.png" /></Relationships>
</file>

<file path=ppt/slides/_rels/slide6.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svg" /><Relationship Id="rId5" Type="http://schemas.openxmlformats.org/officeDocument/2006/relationships/image" Target="../media/image23.png" /><Relationship Id="rId4" Type="http://schemas.openxmlformats.org/officeDocument/2006/relationships/image" Target="../media/image22.svg" /></Relationships>
</file>

<file path=ppt/slides/_rels/slide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26.png" /><Relationship Id="rId4" Type="http://schemas.openxmlformats.org/officeDocument/2006/relationships/image" Target="../media/image25.png" /></Relationships>
</file>

<file path=ppt/slides/_rels/slide8.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29.svg" /><Relationship Id="rId5" Type="http://schemas.openxmlformats.org/officeDocument/2006/relationships/image" Target="../media/image28.png" /><Relationship Id="rId4" Type="http://schemas.openxmlformats.org/officeDocument/2006/relationships/image" Target="../media/image27.png" /></Relationships>
</file>

<file path=ppt/slides/_rels/slide9.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17278350" y="0"/>
            <a:ext cx="0" cy="6492240"/>
          </a:xfrm>
          <a:prstGeom prst="line">
            <a:avLst/>
          </a:prstGeom>
          <a:ln w="19050" cap="flat">
            <a:solidFill>
              <a:srgbClr val="FFFFFF"/>
            </a:solidFill>
            <a:prstDash val="solid"/>
            <a:headEnd type="none" w="sm" len="sm"/>
            <a:tailEnd type="none" w="sm" len="sm"/>
          </a:ln>
        </p:spPr>
      </p:sp>
      <p:sp>
        <p:nvSpPr>
          <p:cNvPr id="3" name="AutoShape 3"/>
          <p:cNvSpPr/>
          <p:nvPr/>
        </p:nvSpPr>
        <p:spPr>
          <a:xfrm flipV="1">
            <a:off x="17278350" y="7262754"/>
            <a:ext cx="0" cy="960120"/>
          </a:xfrm>
          <a:prstGeom prst="line">
            <a:avLst/>
          </a:prstGeom>
          <a:ln w="19050" cap="flat">
            <a:solidFill>
              <a:srgbClr val="FFFFFF"/>
            </a:solidFill>
            <a:prstDash val="solid"/>
            <a:headEnd type="none" w="sm" len="sm"/>
            <a:tailEnd type="none" w="sm" len="sm"/>
          </a:ln>
        </p:spPr>
      </p:sp>
      <p:sp>
        <p:nvSpPr>
          <p:cNvPr id="4" name="Freeform 4"/>
          <p:cNvSpPr/>
          <p:nvPr/>
        </p:nvSpPr>
        <p:spPr>
          <a:xfrm>
            <a:off x="13528221" y="1317171"/>
            <a:ext cx="3477986" cy="3477986"/>
          </a:xfrm>
          <a:custGeom>
            <a:avLst/>
            <a:gdLst/>
            <a:ahLst/>
            <a:cxnLst/>
            <a:rect l="l" t="t" r="r" b="b"/>
            <a:pathLst>
              <a:path w="3477986" h="3477986">
                <a:moveTo>
                  <a:pt x="0" y="0"/>
                </a:moveTo>
                <a:lnTo>
                  <a:pt x="3477986" y="0"/>
                </a:lnTo>
                <a:lnTo>
                  <a:pt x="3477986" y="3477986"/>
                </a:lnTo>
                <a:lnTo>
                  <a:pt x="0" y="347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715423" y="1414188"/>
            <a:ext cx="7191529" cy="7101635"/>
          </a:xfrm>
          <a:custGeom>
            <a:avLst/>
            <a:gdLst/>
            <a:ahLst/>
            <a:cxnLst/>
            <a:rect l="l" t="t" r="r" b="b"/>
            <a:pathLst>
              <a:path w="7191529" h="7101635">
                <a:moveTo>
                  <a:pt x="0" y="0"/>
                </a:moveTo>
                <a:lnTo>
                  <a:pt x="7191529" y="0"/>
                </a:lnTo>
                <a:lnTo>
                  <a:pt x="7191529" y="7101635"/>
                </a:lnTo>
                <a:lnTo>
                  <a:pt x="0" y="7101635"/>
                </a:lnTo>
                <a:lnTo>
                  <a:pt x="0" y="0"/>
                </a:lnTo>
                <a:close/>
              </a:path>
            </a:pathLst>
          </a:custGeom>
          <a:blipFill>
            <a:blip r:embed="rId4">
              <a:alphaModFix amt="59000"/>
              <a:extLst>
                <a:ext uri="{96DAC541-7B7A-43D3-8B79-37D633B846F1}">
                  <asvg:svgBlip xmlns:asvg="http://schemas.microsoft.com/office/drawing/2016/SVG/main" r:embed="rId5"/>
                </a:ext>
              </a:extLst>
            </a:blip>
            <a:stretch>
              <a:fillRect/>
            </a:stretch>
          </a:blipFill>
        </p:spPr>
      </p:sp>
      <p:sp>
        <p:nvSpPr>
          <p:cNvPr id="6" name="Freeform 6"/>
          <p:cNvSpPr/>
          <p:nvPr/>
        </p:nvSpPr>
        <p:spPr>
          <a:xfrm>
            <a:off x="650421" y="5778066"/>
            <a:ext cx="2737757" cy="2737757"/>
          </a:xfrm>
          <a:custGeom>
            <a:avLst/>
            <a:gdLst/>
            <a:ahLst/>
            <a:cxnLst/>
            <a:rect l="l" t="t" r="r" b="b"/>
            <a:pathLst>
              <a:path w="2737757" h="2737757">
                <a:moveTo>
                  <a:pt x="0" y="0"/>
                </a:moveTo>
                <a:lnTo>
                  <a:pt x="2737758" y="0"/>
                </a:lnTo>
                <a:lnTo>
                  <a:pt x="2737758" y="2737757"/>
                </a:lnTo>
                <a:lnTo>
                  <a:pt x="0" y="273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041240" y="2790194"/>
            <a:ext cx="4973962" cy="4706612"/>
          </a:xfrm>
          <a:custGeom>
            <a:avLst/>
            <a:gdLst/>
            <a:ahLst/>
            <a:cxnLst/>
            <a:rect l="l" t="t" r="r" b="b"/>
            <a:pathLst>
              <a:path w="4973962" h="4706612">
                <a:moveTo>
                  <a:pt x="0" y="0"/>
                </a:moveTo>
                <a:lnTo>
                  <a:pt x="4973962" y="0"/>
                </a:lnTo>
                <a:lnTo>
                  <a:pt x="4973962" y="4706612"/>
                </a:lnTo>
                <a:lnTo>
                  <a:pt x="0" y="470661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a:off x="342052" y="227447"/>
            <a:ext cx="3699682" cy="1089725"/>
          </a:xfrm>
          <a:custGeom>
            <a:avLst/>
            <a:gdLst/>
            <a:ahLst/>
            <a:cxnLst/>
            <a:rect l="l" t="t" r="r" b="b"/>
            <a:pathLst>
              <a:path w="3699682" h="1089725">
                <a:moveTo>
                  <a:pt x="0" y="0"/>
                </a:moveTo>
                <a:lnTo>
                  <a:pt x="3699682" y="0"/>
                </a:lnTo>
                <a:lnTo>
                  <a:pt x="3699682" y="1089724"/>
                </a:lnTo>
                <a:lnTo>
                  <a:pt x="0" y="10897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787957" y="4156798"/>
            <a:ext cx="7565516" cy="3185386"/>
          </a:xfrm>
          <a:prstGeom prst="rect">
            <a:avLst/>
          </a:prstGeom>
        </p:spPr>
        <p:txBody>
          <a:bodyPr lIns="0" tIns="0" rIns="0" bIns="0" rtlCol="0" anchor="t">
            <a:spAutoFit/>
          </a:bodyPr>
          <a:lstStyle/>
          <a:p>
            <a:pPr algn="l">
              <a:lnSpc>
                <a:spcPts val="12654"/>
              </a:lnSpc>
            </a:pPr>
            <a:r>
              <a:rPr lang="en-US" sz="10115" b="1" spc="-30">
                <a:solidFill>
                  <a:srgbClr val="D7E5D8"/>
                </a:solidFill>
                <a:latin typeface="IBM Plex Sans Bold"/>
                <a:ea typeface="IBM Plex Sans Bold"/>
                <a:cs typeface="IBM Plex Sans Bold"/>
                <a:sym typeface="IBM Plex Sans Bold"/>
              </a:rPr>
              <a:t>DATA CLEANING </a:t>
            </a:r>
          </a:p>
        </p:txBody>
      </p:sp>
      <p:sp>
        <p:nvSpPr>
          <p:cNvPr id="10" name="TextBox 10"/>
          <p:cNvSpPr txBox="1"/>
          <p:nvPr/>
        </p:nvSpPr>
        <p:spPr>
          <a:xfrm>
            <a:off x="1788034" y="2720104"/>
            <a:ext cx="7565516" cy="1588510"/>
          </a:xfrm>
          <a:prstGeom prst="rect">
            <a:avLst/>
          </a:prstGeom>
        </p:spPr>
        <p:txBody>
          <a:bodyPr lIns="0" tIns="0" rIns="0" bIns="0" rtlCol="0" anchor="t">
            <a:spAutoFit/>
          </a:bodyPr>
          <a:lstStyle/>
          <a:p>
            <a:pPr algn="l">
              <a:lnSpc>
                <a:spcPts val="12654"/>
              </a:lnSpc>
            </a:pPr>
            <a:r>
              <a:rPr lang="en-US" sz="10115" b="1" spc="-30">
                <a:solidFill>
                  <a:srgbClr val="9CD52C"/>
                </a:solidFill>
                <a:latin typeface="IBM Plex Sans Bold"/>
                <a:ea typeface="IBM Plex Sans Bold"/>
                <a:cs typeface="IBM Plex Sans Bold"/>
                <a:sym typeface="IBM Plex Sans Bold"/>
              </a:rPr>
              <a:t>PYTHON</a:t>
            </a:r>
          </a:p>
        </p:txBody>
      </p:sp>
      <p:sp>
        <p:nvSpPr>
          <p:cNvPr id="11" name="TextBox 11"/>
          <p:cNvSpPr txBox="1"/>
          <p:nvPr/>
        </p:nvSpPr>
        <p:spPr>
          <a:xfrm>
            <a:off x="382289" y="9432819"/>
            <a:ext cx="4192678" cy="547370"/>
          </a:xfrm>
          <a:prstGeom prst="rect">
            <a:avLst/>
          </a:prstGeom>
          <a:noFill/>
          <a:ln>
            <a:noFill/>
          </a:ln>
        </p:spPr>
        <p:txBody>
          <a:bodyPr lIns="0" tIns="0" rIns="0" bIns="0" rtlCol="0" anchor="t">
            <a:spAutoFit/>
          </a:bodyPr>
          <a:lstStyle/>
          <a:p>
            <a:pPr algn="ctr">
              <a:lnSpc>
                <a:spcPts val="4480"/>
              </a:lnSpc>
            </a:pPr>
            <a:r>
              <a:rPr lang="en-US" sz="3200" b="1" i="1" u="sng">
                <a:solidFill>
                  <a:schemeClr val="bg1"/>
                </a:solidFill>
                <a:latin typeface="IBM Plex Sans Bold Italics"/>
                <a:ea typeface="IBM Plex Sans Bold Italics"/>
                <a:cs typeface="IBM Plex Sans Bold Italics"/>
                <a:sym typeface="IBM Plex Sans Bold Italics"/>
                <a:hlinkClick r:id="rId10" action="ppaction://hlinksldjump">
                  <a:extLst>
                    <a:ext uri="{A12FA001-AC4F-418D-AE19-62706E023703}">
                      <ahyp:hlinkClr xmlns:ahyp="http://schemas.microsoft.com/office/drawing/2018/hyperlinkcolor" val="tx"/>
                    </a:ext>
                  </a:extLst>
                </a:hlinkClick>
              </a:rPr>
              <a:t>By : Yandi Adi Saputra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28930" y="75661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0" y="9676538"/>
            <a:ext cx="16463090" cy="0"/>
          </a:xfrm>
          <a:prstGeom prst="line">
            <a:avLst/>
          </a:prstGeom>
          <a:ln w="19050" cap="flat">
            <a:solidFill>
              <a:srgbClr val="FFFFFF"/>
            </a:solidFill>
            <a:prstDash val="solid"/>
            <a:headEnd type="none" w="sm" len="sm"/>
            <a:tailEnd type="none" w="sm" len="sm"/>
          </a:ln>
        </p:spPr>
      </p:sp>
      <p:sp>
        <p:nvSpPr>
          <p:cNvPr id="4" name="AutoShape 4"/>
          <p:cNvSpPr/>
          <p:nvPr/>
        </p:nvSpPr>
        <p:spPr>
          <a:xfrm flipH="1">
            <a:off x="17050227" y="9667013"/>
            <a:ext cx="960120" cy="0"/>
          </a:xfrm>
          <a:prstGeom prst="line">
            <a:avLst/>
          </a:prstGeom>
          <a:ln w="19050" cap="flat">
            <a:solidFill>
              <a:srgbClr val="FFFFFF"/>
            </a:solidFill>
            <a:prstDash val="solid"/>
            <a:headEnd type="none" w="sm" len="sm"/>
            <a:tailEnd type="none" w="sm" len="sm"/>
          </a:ln>
        </p:spPr>
      </p:sp>
      <p:sp>
        <p:nvSpPr>
          <p:cNvPr id="5" name="Freeform 5"/>
          <p:cNvSpPr/>
          <p:nvPr/>
        </p:nvSpPr>
        <p:spPr>
          <a:xfrm>
            <a:off x="0" y="6129674"/>
            <a:ext cx="634107" cy="634107"/>
          </a:xfrm>
          <a:custGeom>
            <a:avLst/>
            <a:gdLst/>
            <a:ahLst/>
            <a:cxnLst/>
            <a:rect l="l" t="t" r="r" b="b"/>
            <a:pathLst>
              <a:path w="634107" h="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2265386" y="5024464"/>
            <a:ext cx="8395408" cy="3326680"/>
          </a:xfrm>
          <a:custGeom>
            <a:avLst/>
            <a:gdLst/>
            <a:ahLst/>
            <a:cxnLst/>
            <a:rect l="l" t="t" r="r" b="b"/>
            <a:pathLst>
              <a:path w="8395408" h="3326680">
                <a:moveTo>
                  <a:pt x="8395408" y="0"/>
                </a:moveTo>
                <a:lnTo>
                  <a:pt x="0" y="0"/>
                </a:lnTo>
                <a:lnTo>
                  <a:pt x="0" y="3326681"/>
                </a:lnTo>
                <a:lnTo>
                  <a:pt x="8395408" y="3326681"/>
                </a:lnTo>
                <a:lnTo>
                  <a:pt x="839540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28611">
            <a:off x="10816308" y="5408991"/>
            <a:ext cx="1624468" cy="1624468"/>
          </a:xfrm>
          <a:custGeom>
            <a:avLst/>
            <a:gdLst/>
            <a:ahLst/>
            <a:cxnLst/>
            <a:rect l="l" t="t" r="r" b="b"/>
            <a:pathLst>
              <a:path w="1624468" h="1624468">
                <a:moveTo>
                  <a:pt x="0" y="0"/>
                </a:moveTo>
                <a:lnTo>
                  <a:pt x="1624468" y="0"/>
                </a:lnTo>
                <a:lnTo>
                  <a:pt x="1624468" y="1624468"/>
                </a:lnTo>
                <a:lnTo>
                  <a:pt x="0" y="162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86041" y="5033989"/>
            <a:ext cx="9656453" cy="2374472"/>
          </a:xfrm>
          <a:custGeom>
            <a:avLst/>
            <a:gdLst/>
            <a:ahLst/>
            <a:cxnLst/>
            <a:rect l="l" t="t" r="r" b="b"/>
            <a:pathLst>
              <a:path w="9656453" h="2374472">
                <a:moveTo>
                  <a:pt x="0" y="0"/>
                </a:moveTo>
                <a:lnTo>
                  <a:pt x="9656453" y="0"/>
                </a:lnTo>
                <a:lnTo>
                  <a:pt x="9656453" y="2374472"/>
                </a:lnTo>
                <a:lnTo>
                  <a:pt x="0" y="2374472"/>
                </a:lnTo>
                <a:lnTo>
                  <a:pt x="0" y="0"/>
                </a:lnTo>
                <a:close/>
              </a:path>
            </a:pathLst>
          </a:custGeom>
          <a:blipFill>
            <a:blip r:embed="rId6"/>
            <a:stretch>
              <a:fillRect t="-21277" b="-175114"/>
            </a:stretch>
          </a:blipFill>
          <a:ln w="38100" cap="sq">
            <a:solidFill>
              <a:srgbClr val="9CD52C"/>
            </a:solidFill>
            <a:prstDash val="solid"/>
            <a:miter/>
          </a:ln>
        </p:spPr>
      </p:sp>
      <p:sp>
        <p:nvSpPr>
          <p:cNvPr id="9" name="TextBox 9"/>
          <p:cNvSpPr txBox="1"/>
          <p:nvPr/>
        </p:nvSpPr>
        <p:spPr>
          <a:xfrm>
            <a:off x="932564" y="818512"/>
            <a:ext cx="8686236" cy="914440"/>
          </a:xfrm>
          <a:prstGeom prst="rect">
            <a:avLst/>
          </a:prstGeom>
        </p:spPr>
        <p:txBody>
          <a:bodyPr lIns="0" tIns="0" rIns="0" bIns="0" rtlCol="0" anchor="t">
            <a:spAutoFit/>
          </a:bodyPr>
          <a:lstStyle/>
          <a:p>
            <a:pPr algn="l">
              <a:lnSpc>
                <a:spcPts val="7351"/>
              </a:lnSpc>
            </a:pPr>
            <a:r>
              <a:rPr lang="en-US" sz="5876" b="1" spc="-17">
                <a:solidFill>
                  <a:srgbClr val="D7E5D8"/>
                </a:solidFill>
                <a:latin typeface="IBM Plex Sans Bold"/>
                <a:ea typeface="IBM Plex Sans Bold"/>
                <a:cs typeface="IBM Plex Sans Bold"/>
                <a:sym typeface="IBM Plex Sans Bold"/>
              </a:rPr>
              <a:t>Convert Data Type </a:t>
            </a:r>
          </a:p>
        </p:txBody>
      </p:sp>
      <p:sp>
        <p:nvSpPr>
          <p:cNvPr id="10" name="TextBox 10"/>
          <p:cNvSpPr txBox="1"/>
          <p:nvPr/>
        </p:nvSpPr>
        <p:spPr>
          <a:xfrm>
            <a:off x="1086041" y="1984342"/>
            <a:ext cx="15138291" cy="1219314"/>
          </a:xfrm>
          <a:prstGeom prst="rect">
            <a:avLst/>
          </a:prstGeom>
        </p:spPr>
        <p:txBody>
          <a:bodyPr lIns="0" tIns="0" rIns="0" bIns="0" rtlCol="0" anchor="t">
            <a:spAutoFit/>
          </a:bodyPr>
          <a:lstStyle/>
          <a:p>
            <a:pPr algn="l">
              <a:lnSpc>
                <a:spcPts val="4994"/>
              </a:lnSpc>
            </a:pPr>
            <a:r>
              <a:rPr lang="en-US" sz="3099" spc="-9">
                <a:solidFill>
                  <a:srgbClr val="D7E5D8"/>
                </a:solidFill>
                <a:latin typeface="IBM Plex Sans"/>
                <a:ea typeface="IBM Plex Sans"/>
                <a:cs typeface="IBM Plex Sans"/>
                <a:sym typeface="IBM Plex Sans"/>
              </a:rPr>
              <a:t>Pada kolom </a:t>
            </a:r>
            <a:r>
              <a:rPr lang="en-US" sz="3099" b="1" spc="-9">
                <a:solidFill>
                  <a:srgbClr val="D7E5D8"/>
                </a:solidFill>
                <a:latin typeface="IBM Plex Sans Bold"/>
                <a:ea typeface="IBM Plex Sans Bold"/>
                <a:cs typeface="IBM Plex Sans Bold"/>
                <a:sym typeface="IBM Plex Sans Bold"/>
              </a:rPr>
              <a:t>"Mileage" </a:t>
            </a:r>
            <a:r>
              <a:rPr lang="en-US" sz="3099" spc="-9">
                <a:solidFill>
                  <a:srgbClr val="D7E5D8"/>
                </a:solidFill>
                <a:latin typeface="IBM Plex Sans"/>
                <a:ea typeface="IBM Plex Sans"/>
                <a:cs typeface="IBM Plex Sans"/>
                <a:sym typeface="IBM Plex Sans"/>
              </a:rPr>
              <a:t>dan </a:t>
            </a:r>
            <a:r>
              <a:rPr lang="en-US" sz="3099" b="1" spc="-9">
                <a:solidFill>
                  <a:srgbClr val="D7E5D8"/>
                </a:solidFill>
                <a:latin typeface="IBM Plex Sans Bold"/>
                <a:ea typeface="IBM Plex Sans Bold"/>
                <a:cs typeface="IBM Plex Sans Bold"/>
                <a:sym typeface="IBM Plex Sans Bold"/>
              </a:rPr>
              <a:t>"Price"</a:t>
            </a:r>
            <a:r>
              <a:rPr lang="en-US" sz="3099" spc="-9">
                <a:solidFill>
                  <a:srgbClr val="D7E5D8"/>
                </a:solidFill>
                <a:latin typeface="IBM Plex Sans"/>
                <a:ea typeface="IBM Plex Sans"/>
                <a:cs typeface="IBM Plex Sans"/>
                <a:sym typeface="IBM Plex Sans"/>
              </a:rPr>
              <a:t> memiliki tipe data object, kita akan mengkonversi tipe data ini menjadi </a:t>
            </a:r>
            <a:r>
              <a:rPr lang="en-US" sz="3099" b="1" i="1" spc="-9">
                <a:solidFill>
                  <a:srgbClr val="D7E5D8"/>
                </a:solidFill>
                <a:latin typeface="IBM Plex Sans Bold Italics"/>
                <a:ea typeface="IBM Plex Sans Bold Italics"/>
                <a:cs typeface="IBM Plex Sans Bold Italics"/>
                <a:sym typeface="IBM Plex Sans Bold Italics"/>
              </a:rPr>
              <a:t>float. </a:t>
            </a:r>
          </a:p>
        </p:txBody>
      </p:sp>
      <p:sp>
        <p:nvSpPr>
          <p:cNvPr id="11" name="TextBox 11"/>
          <p:cNvSpPr txBox="1"/>
          <p:nvPr/>
        </p:nvSpPr>
        <p:spPr>
          <a:xfrm>
            <a:off x="1086041" y="3443200"/>
            <a:ext cx="15138291" cy="1219314"/>
          </a:xfrm>
          <a:prstGeom prst="rect">
            <a:avLst/>
          </a:prstGeom>
        </p:spPr>
        <p:txBody>
          <a:bodyPr lIns="0" tIns="0" rIns="0" bIns="0" rtlCol="0" anchor="t">
            <a:spAutoFit/>
          </a:bodyPr>
          <a:lstStyle/>
          <a:p>
            <a:pPr algn="l">
              <a:lnSpc>
                <a:spcPts val="4994"/>
              </a:lnSpc>
            </a:pPr>
            <a:r>
              <a:rPr lang="en-US" sz="3099" spc="-9">
                <a:solidFill>
                  <a:srgbClr val="B7EE4A"/>
                </a:solidFill>
                <a:latin typeface="IBM Plex Sans"/>
                <a:ea typeface="IBM Plex Sans"/>
                <a:cs typeface="IBM Plex Sans"/>
                <a:sym typeface="IBM Plex Sans"/>
              </a:rPr>
              <a:t>Penyebab kedua kolom tersebut bertipe data object disebabkan oleh adanya karakter </a:t>
            </a:r>
            <a:r>
              <a:rPr lang="en-US" sz="3099" b="1" spc="-9">
                <a:solidFill>
                  <a:srgbClr val="B7EE4A"/>
                </a:solidFill>
                <a:latin typeface="IBM Plex Sans Bold"/>
                <a:ea typeface="IBM Plex Sans Bold"/>
                <a:cs typeface="IBM Plex Sans Bold"/>
                <a:sym typeface="IBM Plex Sans Bold"/>
              </a:rPr>
              <a:t>"km", "miles", </a:t>
            </a:r>
            <a:r>
              <a:rPr lang="en-US" sz="3099" spc="-9">
                <a:solidFill>
                  <a:srgbClr val="B7EE4A"/>
                </a:solidFill>
                <a:latin typeface="IBM Plex Sans"/>
                <a:ea typeface="IBM Plex Sans"/>
                <a:cs typeface="IBM Plex Sans"/>
                <a:sym typeface="IBM Plex Sans"/>
              </a:rPr>
              <a:t> dan </a:t>
            </a:r>
            <a:r>
              <a:rPr lang="en-US" sz="3099" b="1" spc="-9">
                <a:solidFill>
                  <a:srgbClr val="B7EE4A"/>
                </a:solidFill>
                <a:latin typeface="IBM Plex Sans Bold"/>
                <a:ea typeface="IBM Plex Sans Bold"/>
                <a:cs typeface="IBM Plex Sans Bold"/>
                <a:sym typeface="IBM Plex Sans Bold"/>
              </a:rPr>
              <a:t>"$"</a:t>
            </a:r>
            <a:r>
              <a:rPr lang="en-US" sz="3099" spc="-9">
                <a:solidFill>
                  <a:srgbClr val="B7EE4A"/>
                </a:solidFill>
                <a:latin typeface="IBM Plex Sans"/>
                <a:ea typeface="IBM Plex Sans"/>
                <a:cs typeface="IBM Plex Sans"/>
                <a:sym typeface="IBM Plex Sans"/>
              </a:rPr>
              <a:t>. Maka dari itu kita akan menghapus karakter tersebut.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474472" y="6690360"/>
            <a:ext cx="7315200" cy="3596640"/>
          </a:xfrm>
          <a:custGeom>
            <a:avLst/>
            <a:gdLst/>
            <a:ahLst/>
            <a:cxnLst/>
            <a:rect l="l" t="t" r="r" b="b"/>
            <a:pathLst>
              <a:path w="7315200" h="359664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3723414" y="-228470"/>
            <a:ext cx="5479351" cy="5116344"/>
          </a:xfrm>
          <a:custGeom>
            <a:avLst/>
            <a:gdLst/>
            <a:ahLst/>
            <a:cxnLst/>
            <a:rect l="l" t="t" r="r" b="b"/>
            <a:pathLst>
              <a:path w="5479351" h="5116344">
                <a:moveTo>
                  <a:pt x="0" y="0"/>
                </a:moveTo>
                <a:lnTo>
                  <a:pt x="5479352" y="0"/>
                </a:lnTo>
                <a:lnTo>
                  <a:pt x="5479352" y="5116344"/>
                </a:lnTo>
                <a:lnTo>
                  <a:pt x="0" y="5116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28930" y="75661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H="1">
            <a:off x="0" y="9676538"/>
            <a:ext cx="16463090" cy="0"/>
          </a:xfrm>
          <a:prstGeom prst="line">
            <a:avLst/>
          </a:prstGeom>
          <a:ln w="19050" cap="flat">
            <a:solidFill>
              <a:srgbClr val="FFFFFF"/>
            </a:solidFill>
            <a:prstDash val="solid"/>
            <a:headEnd type="none" w="sm" len="sm"/>
            <a:tailEnd type="none" w="sm" len="sm"/>
          </a:ln>
        </p:spPr>
      </p:sp>
      <p:sp>
        <p:nvSpPr>
          <p:cNvPr id="6" name="AutoShape 6"/>
          <p:cNvSpPr/>
          <p:nvPr/>
        </p:nvSpPr>
        <p:spPr>
          <a:xfrm flipH="1">
            <a:off x="17050227" y="9667013"/>
            <a:ext cx="960120" cy="0"/>
          </a:xfrm>
          <a:prstGeom prst="line">
            <a:avLst/>
          </a:prstGeom>
          <a:ln w="19050" cap="flat">
            <a:solidFill>
              <a:srgbClr val="FFFFFF"/>
            </a:solidFill>
            <a:prstDash val="solid"/>
            <a:headEnd type="none" w="sm" len="sm"/>
            <a:tailEnd type="none" w="sm" len="sm"/>
          </a:ln>
        </p:spPr>
      </p:sp>
      <p:sp>
        <p:nvSpPr>
          <p:cNvPr id="7" name="Freeform 7"/>
          <p:cNvSpPr/>
          <p:nvPr/>
        </p:nvSpPr>
        <p:spPr>
          <a:xfrm>
            <a:off x="1028700" y="4374111"/>
            <a:ext cx="6347357" cy="5047437"/>
          </a:xfrm>
          <a:custGeom>
            <a:avLst/>
            <a:gdLst/>
            <a:ahLst/>
            <a:cxnLst/>
            <a:rect l="l" t="t" r="r" b="b"/>
            <a:pathLst>
              <a:path w="6347357" h="5047437">
                <a:moveTo>
                  <a:pt x="0" y="0"/>
                </a:moveTo>
                <a:lnTo>
                  <a:pt x="6347357" y="0"/>
                </a:lnTo>
                <a:lnTo>
                  <a:pt x="6347357" y="5047437"/>
                </a:lnTo>
                <a:lnTo>
                  <a:pt x="0" y="5047437"/>
                </a:lnTo>
                <a:lnTo>
                  <a:pt x="0" y="0"/>
                </a:lnTo>
                <a:close/>
              </a:path>
            </a:pathLst>
          </a:custGeom>
          <a:blipFill>
            <a:blip r:embed="rId8"/>
            <a:stretch>
              <a:fillRect/>
            </a:stretch>
          </a:blipFill>
          <a:ln w="38100" cap="sq">
            <a:solidFill>
              <a:srgbClr val="9CD52C"/>
            </a:solidFill>
            <a:prstDash val="solid"/>
            <a:miter/>
          </a:ln>
        </p:spPr>
      </p:sp>
      <p:sp>
        <p:nvSpPr>
          <p:cNvPr id="8" name="TextBox 8"/>
          <p:cNvSpPr txBox="1"/>
          <p:nvPr/>
        </p:nvSpPr>
        <p:spPr>
          <a:xfrm>
            <a:off x="1028700" y="923925"/>
            <a:ext cx="12001964" cy="914440"/>
          </a:xfrm>
          <a:prstGeom prst="rect">
            <a:avLst/>
          </a:prstGeom>
        </p:spPr>
        <p:txBody>
          <a:bodyPr lIns="0" tIns="0" rIns="0" bIns="0" rtlCol="0" anchor="t">
            <a:spAutoFit/>
          </a:bodyPr>
          <a:lstStyle/>
          <a:p>
            <a:pPr algn="l">
              <a:lnSpc>
                <a:spcPts val="7351"/>
              </a:lnSpc>
            </a:pPr>
            <a:r>
              <a:rPr lang="en-US" sz="5876" b="1" spc="-17">
                <a:solidFill>
                  <a:srgbClr val="D7E5D8"/>
                </a:solidFill>
                <a:latin typeface="IBM Plex Sans Bold"/>
                <a:ea typeface="IBM Plex Sans Bold"/>
                <a:cs typeface="IBM Plex Sans Bold"/>
                <a:sym typeface="IBM Plex Sans Bold"/>
              </a:rPr>
              <a:t>Handle Missing Value</a:t>
            </a:r>
          </a:p>
        </p:txBody>
      </p:sp>
      <p:sp>
        <p:nvSpPr>
          <p:cNvPr id="9" name="TextBox 9"/>
          <p:cNvSpPr txBox="1"/>
          <p:nvPr/>
        </p:nvSpPr>
        <p:spPr>
          <a:xfrm>
            <a:off x="1028700" y="1952879"/>
            <a:ext cx="12694714" cy="1531163"/>
          </a:xfrm>
          <a:prstGeom prst="rect">
            <a:avLst/>
          </a:prstGeom>
        </p:spPr>
        <p:txBody>
          <a:bodyPr lIns="0" tIns="0" rIns="0" bIns="0" rtlCol="0" anchor="t">
            <a:spAutoFit/>
          </a:bodyPr>
          <a:lstStyle/>
          <a:p>
            <a:pPr algn="l">
              <a:lnSpc>
                <a:spcPts val="4188"/>
              </a:lnSpc>
            </a:pPr>
            <a:r>
              <a:rPr lang="en-US" sz="2600" spc="-7">
                <a:solidFill>
                  <a:srgbClr val="D7E5D8"/>
                </a:solidFill>
                <a:latin typeface="IBM Plex Sans"/>
                <a:ea typeface="IBM Plex Sans"/>
                <a:cs typeface="IBM Plex Sans"/>
                <a:sym typeface="IBM Plex Sans"/>
              </a:rPr>
              <a:t>Nilai yang hilang bisa disebabkan dengan kesalahan input data (Operator lupa memasukkan nilai tertentu), atau bisa juga disebabkan karena data tersebut tidak relevan (Artinya data memang seharusnya tidak ada).</a:t>
            </a:r>
          </a:p>
        </p:txBody>
      </p:sp>
      <p:sp>
        <p:nvSpPr>
          <p:cNvPr id="10" name="TextBox 10"/>
          <p:cNvSpPr txBox="1"/>
          <p:nvPr/>
        </p:nvSpPr>
        <p:spPr>
          <a:xfrm>
            <a:off x="1101436" y="3626917"/>
            <a:ext cx="5752884" cy="612771"/>
          </a:xfrm>
          <a:prstGeom prst="rect">
            <a:avLst/>
          </a:prstGeom>
        </p:spPr>
        <p:txBody>
          <a:bodyPr lIns="0" tIns="0" rIns="0" bIns="0" rtlCol="0" anchor="t">
            <a:spAutoFit/>
          </a:bodyPr>
          <a:lstStyle/>
          <a:p>
            <a:pPr algn="ctr">
              <a:lnSpc>
                <a:spcPts val="5075"/>
              </a:lnSpc>
            </a:pPr>
            <a:r>
              <a:rPr lang="en-US" sz="3625" b="1" i="1">
                <a:solidFill>
                  <a:srgbClr val="9CD52C"/>
                </a:solidFill>
                <a:latin typeface="IBM Plex Sans Bold Italics"/>
                <a:ea typeface="IBM Plex Sans Bold Italics"/>
                <a:cs typeface="IBM Plex Sans Bold Italics"/>
                <a:sym typeface="IBM Plex Sans Bold Italics"/>
              </a:rPr>
              <a:t>Missing Value di tiap kolom</a:t>
            </a:r>
          </a:p>
        </p:txBody>
      </p:sp>
      <p:grpSp>
        <p:nvGrpSpPr>
          <p:cNvPr id="11" name="Group 11"/>
          <p:cNvGrpSpPr/>
          <p:nvPr/>
        </p:nvGrpSpPr>
        <p:grpSpPr>
          <a:xfrm rot="-10800000">
            <a:off x="1388452" y="5748861"/>
            <a:ext cx="1473731" cy="564201"/>
            <a:chOff x="0" y="0"/>
            <a:chExt cx="388143" cy="148596"/>
          </a:xfrm>
        </p:grpSpPr>
        <p:sp>
          <p:nvSpPr>
            <p:cNvPr id="12" name="Freeform 12"/>
            <p:cNvSpPr/>
            <p:nvPr/>
          </p:nvSpPr>
          <p:spPr>
            <a:xfrm>
              <a:off x="0" y="0"/>
              <a:ext cx="388143" cy="148596"/>
            </a:xfrm>
            <a:custGeom>
              <a:avLst/>
              <a:gdLst/>
              <a:ahLst/>
              <a:cxnLst/>
              <a:rect l="l" t="t" r="r" b="b"/>
              <a:pathLst>
                <a:path w="388143" h="148596">
                  <a:moveTo>
                    <a:pt x="0" y="0"/>
                  </a:moveTo>
                  <a:lnTo>
                    <a:pt x="388143" y="0"/>
                  </a:lnTo>
                  <a:lnTo>
                    <a:pt x="388143" y="148596"/>
                  </a:lnTo>
                  <a:lnTo>
                    <a:pt x="0" y="148596"/>
                  </a:lnTo>
                  <a:close/>
                </a:path>
              </a:pathLst>
            </a:custGeom>
            <a:solidFill>
              <a:srgbClr val="000000">
                <a:alpha val="0"/>
              </a:srgbClr>
            </a:solidFill>
            <a:ln w="28575" cap="sq">
              <a:solidFill>
                <a:srgbClr val="CB2525"/>
              </a:solidFill>
              <a:prstDash val="solid"/>
              <a:miter/>
            </a:ln>
          </p:spPr>
        </p:sp>
        <p:sp>
          <p:nvSpPr>
            <p:cNvPr id="13" name="TextBox 13"/>
            <p:cNvSpPr txBox="1"/>
            <p:nvPr/>
          </p:nvSpPr>
          <p:spPr>
            <a:xfrm>
              <a:off x="0" y="-95250"/>
              <a:ext cx="388143" cy="243846"/>
            </a:xfrm>
            <a:prstGeom prst="rect">
              <a:avLst/>
            </a:prstGeom>
          </p:spPr>
          <p:txBody>
            <a:bodyPr lIns="50800" tIns="50800" rIns="50800" bIns="50800" rtlCol="0" anchor="ctr"/>
            <a:lstStyle/>
            <a:p>
              <a:pPr algn="ctr">
                <a:lnSpc>
                  <a:spcPts val="2664"/>
                </a:lnSpc>
              </a:pPr>
              <a:endParaRPr/>
            </a:p>
          </p:txBody>
        </p:sp>
      </p:grpSp>
      <p:grpSp>
        <p:nvGrpSpPr>
          <p:cNvPr id="14" name="Group 14"/>
          <p:cNvGrpSpPr/>
          <p:nvPr/>
        </p:nvGrpSpPr>
        <p:grpSpPr>
          <a:xfrm rot="-10800000">
            <a:off x="3374173" y="8717050"/>
            <a:ext cx="692854" cy="302680"/>
            <a:chOff x="0" y="0"/>
            <a:chExt cx="182480" cy="79718"/>
          </a:xfrm>
        </p:grpSpPr>
        <p:sp>
          <p:nvSpPr>
            <p:cNvPr id="15" name="Freeform 15"/>
            <p:cNvSpPr/>
            <p:nvPr/>
          </p:nvSpPr>
          <p:spPr>
            <a:xfrm>
              <a:off x="0" y="0"/>
              <a:ext cx="182480" cy="79718"/>
            </a:xfrm>
            <a:custGeom>
              <a:avLst/>
              <a:gdLst/>
              <a:ahLst/>
              <a:cxnLst/>
              <a:rect l="l" t="t" r="r" b="b"/>
              <a:pathLst>
                <a:path w="182480" h="79718">
                  <a:moveTo>
                    <a:pt x="0" y="0"/>
                  </a:moveTo>
                  <a:lnTo>
                    <a:pt x="182480" y="0"/>
                  </a:lnTo>
                  <a:lnTo>
                    <a:pt x="182480" y="79718"/>
                  </a:lnTo>
                  <a:lnTo>
                    <a:pt x="0" y="79718"/>
                  </a:lnTo>
                  <a:close/>
                </a:path>
              </a:pathLst>
            </a:custGeom>
            <a:solidFill>
              <a:srgbClr val="000000">
                <a:alpha val="0"/>
              </a:srgbClr>
            </a:solidFill>
            <a:ln w="28575" cap="sq">
              <a:solidFill>
                <a:srgbClr val="CB2525"/>
              </a:solidFill>
              <a:prstDash val="solid"/>
              <a:miter/>
            </a:ln>
          </p:spPr>
        </p:sp>
        <p:sp>
          <p:nvSpPr>
            <p:cNvPr id="16" name="TextBox 16"/>
            <p:cNvSpPr txBox="1"/>
            <p:nvPr/>
          </p:nvSpPr>
          <p:spPr>
            <a:xfrm>
              <a:off x="0" y="-95250"/>
              <a:ext cx="182480" cy="174968"/>
            </a:xfrm>
            <a:prstGeom prst="rect">
              <a:avLst/>
            </a:prstGeom>
          </p:spPr>
          <p:txBody>
            <a:bodyPr lIns="50800" tIns="50800" rIns="50800" bIns="50800" rtlCol="0" anchor="ctr"/>
            <a:lstStyle/>
            <a:p>
              <a:pPr algn="ctr">
                <a:lnSpc>
                  <a:spcPts val="2664"/>
                </a:lnSpc>
              </a:pPr>
              <a:endParaRPr/>
            </a:p>
          </p:txBody>
        </p:sp>
      </p:grpSp>
      <p:sp>
        <p:nvSpPr>
          <p:cNvPr id="17" name="TextBox 17"/>
          <p:cNvSpPr txBox="1"/>
          <p:nvPr/>
        </p:nvSpPr>
        <p:spPr>
          <a:xfrm>
            <a:off x="7866062" y="4558483"/>
            <a:ext cx="7216822" cy="1000287"/>
          </a:xfrm>
          <a:prstGeom prst="rect">
            <a:avLst/>
          </a:prstGeom>
        </p:spPr>
        <p:txBody>
          <a:bodyPr lIns="0" tIns="0" rIns="0" bIns="0" rtlCol="0" anchor="t">
            <a:spAutoFit/>
          </a:bodyPr>
          <a:lstStyle/>
          <a:p>
            <a:pPr algn="l">
              <a:lnSpc>
                <a:spcPts val="4030"/>
              </a:lnSpc>
            </a:pPr>
            <a:r>
              <a:rPr lang="en-US" sz="2879">
                <a:solidFill>
                  <a:srgbClr val="9CD52C"/>
                </a:solidFill>
                <a:latin typeface="IBM Plex Sans"/>
                <a:ea typeface="IBM Plex Sans"/>
                <a:cs typeface="IBM Plex Sans"/>
                <a:sym typeface="IBM Plex Sans"/>
              </a:rPr>
              <a:t>Terdapat Missing Value di tiga kolom yaitu  : </a:t>
            </a:r>
            <a:r>
              <a:rPr lang="en-US" sz="2879" b="1">
                <a:solidFill>
                  <a:srgbClr val="9CD52C"/>
                </a:solidFill>
                <a:latin typeface="IBM Plex Sans Bold"/>
                <a:ea typeface="IBM Plex Sans Bold"/>
                <a:cs typeface="IBM Plex Sans Bold"/>
                <a:sym typeface="IBM Plex Sans Bold"/>
              </a:rPr>
              <a:t>"Color", "Mileage" </a:t>
            </a:r>
            <a:r>
              <a:rPr lang="en-US" sz="2879">
                <a:solidFill>
                  <a:srgbClr val="9CD52C"/>
                </a:solidFill>
                <a:latin typeface="IBM Plex Sans"/>
                <a:ea typeface="IBM Plex Sans"/>
                <a:cs typeface="IBM Plex Sans"/>
                <a:sym typeface="IBM Plex Sans"/>
              </a:rPr>
              <a:t>dan </a:t>
            </a:r>
            <a:r>
              <a:rPr lang="en-US" sz="2879" b="1">
                <a:solidFill>
                  <a:srgbClr val="9CD52C"/>
                </a:solidFill>
                <a:latin typeface="IBM Plex Sans Bold"/>
                <a:ea typeface="IBM Plex Sans Bold"/>
                <a:cs typeface="IBM Plex Sans Bold"/>
                <a:sym typeface="IBM Plex Sans Bold"/>
              </a:rPr>
              <a:t>"Price".</a:t>
            </a:r>
          </a:p>
        </p:txBody>
      </p:sp>
      <p:sp>
        <p:nvSpPr>
          <p:cNvPr id="18" name="TextBox 18"/>
          <p:cNvSpPr txBox="1"/>
          <p:nvPr/>
        </p:nvSpPr>
        <p:spPr>
          <a:xfrm>
            <a:off x="7866062" y="6164949"/>
            <a:ext cx="7216822" cy="993672"/>
          </a:xfrm>
          <a:prstGeom prst="rect">
            <a:avLst/>
          </a:prstGeom>
        </p:spPr>
        <p:txBody>
          <a:bodyPr lIns="0" tIns="0" rIns="0" bIns="0" rtlCol="0" anchor="t">
            <a:spAutoFit/>
          </a:bodyPr>
          <a:lstStyle/>
          <a:p>
            <a:pPr algn="l">
              <a:lnSpc>
                <a:spcPts val="4030"/>
              </a:lnSpc>
            </a:pPr>
            <a:r>
              <a:rPr lang="en-US" sz="2879">
                <a:solidFill>
                  <a:srgbClr val="9CD52C"/>
                </a:solidFill>
                <a:latin typeface="IBM Plex Sans"/>
                <a:ea typeface="IBM Plex Sans"/>
                <a:cs typeface="IBM Plex Sans"/>
                <a:sym typeface="IBM Plex Sans"/>
              </a:rPr>
              <a:t>Persentase Missing Value pada dataset yaitu </a:t>
            </a:r>
            <a:r>
              <a:rPr lang="en-US" sz="2879" b="1">
                <a:solidFill>
                  <a:srgbClr val="9CD52C"/>
                </a:solidFill>
                <a:latin typeface="IBM Plex Sans Bold"/>
                <a:ea typeface="IBM Plex Sans Bold"/>
                <a:cs typeface="IBM Plex Sans Bold"/>
                <a:sym typeface="IBM Plex Sans Bold"/>
              </a:rPr>
              <a:t>9.24%</a:t>
            </a:r>
          </a:p>
        </p:txBody>
      </p:sp>
      <p:sp>
        <p:nvSpPr>
          <p:cNvPr id="19" name="TextBox 19"/>
          <p:cNvSpPr txBox="1"/>
          <p:nvPr/>
        </p:nvSpPr>
        <p:spPr>
          <a:xfrm>
            <a:off x="7866062" y="7768221"/>
            <a:ext cx="7216822" cy="1498497"/>
          </a:xfrm>
          <a:prstGeom prst="rect">
            <a:avLst/>
          </a:prstGeom>
        </p:spPr>
        <p:txBody>
          <a:bodyPr lIns="0" tIns="0" rIns="0" bIns="0" rtlCol="0" anchor="t">
            <a:spAutoFit/>
          </a:bodyPr>
          <a:lstStyle/>
          <a:p>
            <a:pPr algn="l">
              <a:lnSpc>
                <a:spcPts val="4030"/>
              </a:lnSpc>
            </a:pPr>
            <a:r>
              <a:rPr lang="en-US" sz="2879">
                <a:solidFill>
                  <a:srgbClr val="FFFFFF"/>
                </a:solidFill>
                <a:latin typeface="IBM Plex Sans"/>
                <a:ea typeface="IBM Plex Sans"/>
                <a:cs typeface="IBM Plex Sans"/>
                <a:sym typeface="IBM Plex Sans"/>
              </a:rPr>
              <a:t>Sebelum mengatasi Missing Value, kita akan melihat distribusi dari ketiga kolom tersebut terlebih dahulu.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24435" y="801272"/>
            <a:ext cx="7122779" cy="5520987"/>
          </a:xfrm>
          <a:custGeom>
            <a:avLst/>
            <a:gdLst/>
            <a:ahLst/>
            <a:cxnLst/>
            <a:rect l="l" t="t" r="r" b="b"/>
            <a:pathLst>
              <a:path w="7122779" h="5520987">
                <a:moveTo>
                  <a:pt x="0" y="0"/>
                </a:moveTo>
                <a:lnTo>
                  <a:pt x="7122779" y="0"/>
                </a:lnTo>
                <a:lnTo>
                  <a:pt x="7122779" y="5520987"/>
                </a:lnTo>
                <a:lnTo>
                  <a:pt x="0" y="5520987"/>
                </a:lnTo>
                <a:lnTo>
                  <a:pt x="0" y="0"/>
                </a:lnTo>
                <a:close/>
              </a:path>
            </a:pathLst>
          </a:custGeom>
          <a:blipFill>
            <a:blip r:embed="rId2"/>
            <a:stretch>
              <a:fillRect t="-20898" b="-390"/>
            </a:stretch>
          </a:blipFill>
          <a:ln w="38100" cap="sq">
            <a:solidFill>
              <a:srgbClr val="9CD52C"/>
            </a:solidFill>
            <a:prstDash val="solid"/>
            <a:miter/>
          </a:ln>
        </p:spPr>
      </p:sp>
      <p:sp>
        <p:nvSpPr>
          <p:cNvPr id="3" name="Freeform 3"/>
          <p:cNvSpPr/>
          <p:nvPr/>
        </p:nvSpPr>
        <p:spPr>
          <a:xfrm>
            <a:off x="3374410" y="1829413"/>
            <a:ext cx="12437133" cy="7679930"/>
          </a:xfrm>
          <a:custGeom>
            <a:avLst/>
            <a:gdLst/>
            <a:ahLst/>
            <a:cxnLst/>
            <a:rect l="l" t="t" r="r" b="b"/>
            <a:pathLst>
              <a:path w="12437133" h="7679930">
                <a:moveTo>
                  <a:pt x="0" y="0"/>
                </a:moveTo>
                <a:lnTo>
                  <a:pt x="12437134" y="0"/>
                </a:lnTo>
                <a:lnTo>
                  <a:pt x="12437134" y="7679930"/>
                </a:lnTo>
                <a:lnTo>
                  <a:pt x="0" y="767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2503" y="550600"/>
            <a:ext cx="6286797" cy="3922995"/>
          </a:xfrm>
          <a:custGeom>
            <a:avLst/>
            <a:gdLst/>
            <a:ahLst/>
            <a:cxnLst/>
            <a:rect l="l" t="t" r="r" b="b"/>
            <a:pathLst>
              <a:path w="6286797" h="3922995">
                <a:moveTo>
                  <a:pt x="0" y="0"/>
                </a:moveTo>
                <a:lnTo>
                  <a:pt x="6286797" y="0"/>
                </a:lnTo>
                <a:lnTo>
                  <a:pt x="6286797" y="3922995"/>
                </a:lnTo>
                <a:lnTo>
                  <a:pt x="0" y="3922995"/>
                </a:lnTo>
                <a:lnTo>
                  <a:pt x="0" y="0"/>
                </a:lnTo>
                <a:close/>
              </a:path>
            </a:pathLst>
          </a:custGeom>
          <a:blipFill>
            <a:blip r:embed="rId5"/>
            <a:stretch>
              <a:fillRect l="-4985" r="-5346"/>
            </a:stretch>
          </a:blipFill>
          <a:ln w="38100" cap="sq">
            <a:solidFill>
              <a:srgbClr val="9CD52C"/>
            </a:solidFill>
            <a:prstDash val="solid"/>
            <a:miter/>
          </a:ln>
        </p:spPr>
      </p:sp>
      <p:sp>
        <p:nvSpPr>
          <p:cNvPr id="5" name="Freeform 5"/>
          <p:cNvSpPr/>
          <p:nvPr/>
        </p:nvSpPr>
        <p:spPr>
          <a:xfrm>
            <a:off x="11461118" y="7100597"/>
            <a:ext cx="7315200" cy="3596640"/>
          </a:xfrm>
          <a:custGeom>
            <a:avLst/>
            <a:gdLst/>
            <a:ahLst/>
            <a:cxnLst/>
            <a:rect l="l" t="t" r="r" b="b"/>
            <a:pathLst>
              <a:path w="7315200" h="3596640">
                <a:moveTo>
                  <a:pt x="0" y="0"/>
                </a:moveTo>
                <a:lnTo>
                  <a:pt x="7315200" y="0"/>
                </a:lnTo>
                <a:lnTo>
                  <a:pt x="7315200" y="3596640"/>
                </a:lnTo>
                <a:lnTo>
                  <a:pt x="0" y="359664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0972503" y="4595391"/>
            <a:ext cx="6286797" cy="3888242"/>
          </a:xfrm>
          <a:custGeom>
            <a:avLst/>
            <a:gdLst/>
            <a:ahLst/>
            <a:cxnLst/>
            <a:rect l="l" t="t" r="r" b="b"/>
            <a:pathLst>
              <a:path w="6286797" h="3888242">
                <a:moveTo>
                  <a:pt x="0" y="0"/>
                </a:moveTo>
                <a:lnTo>
                  <a:pt x="6286797" y="0"/>
                </a:lnTo>
                <a:lnTo>
                  <a:pt x="6286797" y="3888242"/>
                </a:lnTo>
                <a:lnTo>
                  <a:pt x="0" y="3888242"/>
                </a:lnTo>
                <a:lnTo>
                  <a:pt x="0" y="0"/>
                </a:lnTo>
                <a:close/>
              </a:path>
            </a:pathLst>
          </a:custGeom>
          <a:blipFill>
            <a:blip r:embed="rId8"/>
            <a:stretch>
              <a:fillRect l="-4985" r="-5346"/>
            </a:stretch>
          </a:blipFill>
          <a:ln w="38100" cap="sq">
            <a:solidFill>
              <a:srgbClr val="9CD52C"/>
            </a:solidFill>
            <a:prstDash val="solid"/>
            <a:miter/>
          </a:ln>
        </p:spPr>
      </p:sp>
      <p:sp>
        <p:nvSpPr>
          <p:cNvPr id="7" name="Freeform 7"/>
          <p:cNvSpPr/>
          <p:nvPr/>
        </p:nvSpPr>
        <p:spPr>
          <a:xfrm>
            <a:off x="324435" y="6322259"/>
            <a:ext cx="10648068" cy="3601810"/>
          </a:xfrm>
          <a:custGeom>
            <a:avLst/>
            <a:gdLst/>
            <a:ahLst/>
            <a:cxnLst/>
            <a:rect l="l" t="t" r="r" b="b"/>
            <a:pathLst>
              <a:path w="10648068" h="3601810">
                <a:moveTo>
                  <a:pt x="0" y="0"/>
                </a:moveTo>
                <a:lnTo>
                  <a:pt x="10648068" y="0"/>
                </a:lnTo>
                <a:lnTo>
                  <a:pt x="10648068" y="3601809"/>
                </a:lnTo>
                <a:lnTo>
                  <a:pt x="0" y="3601809"/>
                </a:lnTo>
                <a:lnTo>
                  <a:pt x="0" y="0"/>
                </a:lnTo>
                <a:close/>
              </a:path>
            </a:pathLst>
          </a:custGeom>
          <a:blipFill>
            <a:blip r:embed="rId9"/>
            <a:stretch>
              <a:fillRect/>
            </a:stretch>
          </a:blipFill>
          <a:ln w="38100" cap="sq">
            <a:solidFill>
              <a:srgbClr val="9CD52C"/>
            </a:solidFill>
            <a:prstDash val="solid"/>
            <a:miter/>
          </a:ln>
        </p:spPr>
      </p:sp>
      <p:sp>
        <p:nvSpPr>
          <p:cNvPr id="8" name="TextBox 8"/>
          <p:cNvSpPr txBox="1"/>
          <p:nvPr/>
        </p:nvSpPr>
        <p:spPr>
          <a:xfrm>
            <a:off x="324435" y="233253"/>
            <a:ext cx="7847729" cy="568019"/>
          </a:xfrm>
          <a:prstGeom prst="rect">
            <a:avLst/>
          </a:prstGeom>
        </p:spPr>
        <p:txBody>
          <a:bodyPr lIns="0" tIns="0" rIns="0" bIns="0" rtlCol="0" anchor="t">
            <a:spAutoFit/>
          </a:bodyPr>
          <a:lstStyle/>
          <a:p>
            <a:pPr algn="ctr">
              <a:lnSpc>
                <a:spcPts val="4609"/>
              </a:lnSpc>
            </a:pPr>
            <a:r>
              <a:rPr lang="en-US" sz="3292" b="1" i="1">
                <a:solidFill>
                  <a:srgbClr val="9CD52C"/>
                </a:solidFill>
                <a:latin typeface="IBM Plex Sans Bold Italics"/>
                <a:ea typeface="IBM Plex Sans Bold Italics"/>
                <a:cs typeface="IBM Plex Sans Bold Italics"/>
                <a:sym typeface="IBM Plex Sans Bold Italics"/>
              </a:rPr>
              <a:t>Melihat distribusi data dari ketiga kolom </a:t>
            </a:r>
          </a:p>
        </p:txBody>
      </p:sp>
      <p:sp>
        <p:nvSpPr>
          <p:cNvPr id="9" name="Freeform 9"/>
          <p:cNvSpPr/>
          <p:nvPr/>
        </p:nvSpPr>
        <p:spPr>
          <a:xfrm>
            <a:off x="15403897" y="7653940"/>
            <a:ext cx="3710806" cy="3710806"/>
          </a:xfrm>
          <a:custGeom>
            <a:avLst/>
            <a:gdLst/>
            <a:ahLst/>
            <a:cxnLst/>
            <a:rect l="l" t="t" r="r" b="b"/>
            <a:pathLst>
              <a:path w="3710806" h="3710806">
                <a:moveTo>
                  <a:pt x="0" y="0"/>
                </a:moveTo>
                <a:lnTo>
                  <a:pt x="3710806" y="0"/>
                </a:lnTo>
                <a:lnTo>
                  <a:pt x="3710806" y="3710806"/>
                </a:lnTo>
                <a:lnTo>
                  <a:pt x="0" y="37108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40118" y="1424623"/>
            <a:ext cx="8814845" cy="5626926"/>
          </a:xfrm>
          <a:custGeom>
            <a:avLst/>
            <a:gdLst/>
            <a:ahLst/>
            <a:cxnLst/>
            <a:rect l="l" t="t" r="r" b="b"/>
            <a:pathLst>
              <a:path w="8814845" h="5626926">
                <a:moveTo>
                  <a:pt x="0" y="0"/>
                </a:moveTo>
                <a:lnTo>
                  <a:pt x="8814845" y="0"/>
                </a:lnTo>
                <a:lnTo>
                  <a:pt x="8814845" y="5626925"/>
                </a:lnTo>
                <a:lnTo>
                  <a:pt x="0" y="5626925"/>
                </a:lnTo>
                <a:lnTo>
                  <a:pt x="0" y="0"/>
                </a:lnTo>
                <a:close/>
              </a:path>
            </a:pathLst>
          </a:custGeom>
          <a:blipFill>
            <a:blip r:embed="rId2"/>
            <a:stretch>
              <a:fillRect l="-5099" r="-7767"/>
            </a:stretch>
          </a:blipFill>
          <a:ln w="38100" cap="sq">
            <a:solidFill>
              <a:srgbClr val="9CD52C"/>
            </a:solidFill>
            <a:prstDash val="solid"/>
            <a:miter/>
          </a:ln>
        </p:spPr>
      </p:sp>
      <p:sp>
        <p:nvSpPr>
          <p:cNvPr id="3" name="TextBox 3"/>
          <p:cNvSpPr txBox="1"/>
          <p:nvPr/>
        </p:nvSpPr>
        <p:spPr>
          <a:xfrm>
            <a:off x="640118" y="141605"/>
            <a:ext cx="4663516" cy="887095"/>
          </a:xfrm>
          <a:prstGeom prst="rect">
            <a:avLst/>
          </a:prstGeom>
        </p:spPr>
        <p:txBody>
          <a:bodyPr lIns="0" tIns="0" rIns="0" bIns="0" rtlCol="0" anchor="t">
            <a:spAutoFit/>
          </a:bodyPr>
          <a:lstStyle/>
          <a:p>
            <a:pPr algn="ctr">
              <a:lnSpc>
                <a:spcPts val="7279"/>
              </a:lnSpc>
            </a:pPr>
            <a:r>
              <a:rPr lang="en-US" sz="5199" b="1" i="1">
                <a:solidFill>
                  <a:srgbClr val="9CD52C"/>
                </a:solidFill>
                <a:latin typeface="IBM Plex Sans Bold Italics"/>
                <a:ea typeface="IBM Plex Sans Bold Italics"/>
                <a:cs typeface="IBM Plex Sans Bold Italics"/>
                <a:sym typeface="IBM Plex Sans Bold Italics"/>
              </a:rPr>
              <a:t>Distribusi Color</a:t>
            </a:r>
          </a:p>
        </p:txBody>
      </p:sp>
      <p:sp>
        <p:nvSpPr>
          <p:cNvPr id="4" name="TextBox 4"/>
          <p:cNvSpPr txBox="1"/>
          <p:nvPr/>
        </p:nvSpPr>
        <p:spPr>
          <a:xfrm>
            <a:off x="9953516" y="1357948"/>
            <a:ext cx="7808769" cy="2980690"/>
          </a:xfrm>
          <a:prstGeom prst="rect">
            <a:avLst/>
          </a:prstGeom>
        </p:spPr>
        <p:txBody>
          <a:bodyPr lIns="0" tIns="0" rIns="0" bIns="0" rtlCol="0" anchor="t">
            <a:spAutoFit/>
          </a:bodyPr>
          <a:lstStyle/>
          <a:p>
            <a:pPr algn="l">
              <a:lnSpc>
                <a:spcPts val="4759"/>
              </a:lnSpc>
            </a:pPr>
            <a:r>
              <a:rPr lang="en-US" sz="3399">
                <a:solidFill>
                  <a:srgbClr val="D7E5D8"/>
                </a:solidFill>
                <a:latin typeface="Open Sans"/>
                <a:ea typeface="Open Sans"/>
                <a:cs typeface="Open Sans"/>
                <a:sym typeface="Open Sans"/>
              </a:rPr>
              <a:t>Data menunjukkan histogram dengan frekuensi war a mobil. </a:t>
            </a:r>
            <a:r>
              <a:rPr lang="en-US" sz="3399" b="1">
                <a:solidFill>
                  <a:srgbClr val="D7E5D8"/>
                </a:solidFill>
                <a:latin typeface="Open Sans Bold"/>
                <a:ea typeface="Open Sans Bold"/>
                <a:cs typeface="Open Sans Bold"/>
                <a:sym typeface="Open Sans Bold"/>
              </a:rPr>
              <a:t>White </a:t>
            </a:r>
            <a:r>
              <a:rPr lang="en-US" sz="3399">
                <a:solidFill>
                  <a:srgbClr val="D7E5D8"/>
                </a:solidFill>
                <a:latin typeface="Open Sans"/>
                <a:ea typeface="Open Sans"/>
                <a:cs typeface="Open Sans"/>
                <a:sym typeface="Open Sans"/>
              </a:rPr>
              <a:t>dan </a:t>
            </a:r>
            <a:r>
              <a:rPr lang="en-US" sz="3399" b="1">
                <a:solidFill>
                  <a:srgbClr val="D7E5D8"/>
                </a:solidFill>
                <a:latin typeface="Open Sans Bold"/>
                <a:ea typeface="Open Sans Bold"/>
                <a:cs typeface="Open Sans Bold"/>
                <a:sym typeface="Open Sans Bold"/>
              </a:rPr>
              <a:t>Blue </a:t>
            </a:r>
            <a:r>
              <a:rPr lang="en-US" sz="3399">
                <a:solidFill>
                  <a:srgbClr val="D7E5D8"/>
                </a:solidFill>
                <a:latin typeface="Open Sans"/>
                <a:ea typeface="Open Sans"/>
                <a:cs typeface="Open Sans"/>
                <a:sym typeface="Open Sans"/>
              </a:rPr>
              <a:t>memiliki frekuensi tertinggi, sementara </a:t>
            </a:r>
            <a:r>
              <a:rPr lang="en-US" sz="3399" b="1">
                <a:solidFill>
                  <a:srgbClr val="D7E5D8"/>
                </a:solidFill>
                <a:latin typeface="Open Sans Bold"/>
                <a:ea typeface="Open Sans Bold"/>
                <a:cs typeface="Open Sans Bold"/>
                <a:sym typeface="Open Sans Bold"/>
              </a:rPr>
              <a:t>Yellow </a:t>
            </a:r>
            <a:r>
              <a:rPr lang="en-US" sz="3399">
                <a:solidFill>
                  <a:srgbClr val="D7E5D8"/>
                </a:solidFill>
                <a:latin typeface="Open Sans"/>
                <a:ea typeface="Open Sans"/>
                <a:cs typeface="Open Sans"/>
                <a:sym typeface="Open Sans"/>
              </a:rPr>
              <a:t>memiliki frekuensi terendah.</a:t>
            </a:r>
          </a:p>
        </p:txBody>
      </p:sp>
      <p:sp>
        <p:nvSpPr>
          <p:cNvPr id="5" name="TextBox 5"/>
          <p:cNvSpPr txBox="1"/>
          <p:nvPr/>
        </p:nvSpPr>
        <p:spPr>
          <a:xfrm>
            <a:off x="9953516" y="4585972"/>
            <a:ext cx="7808769" cy="2380615"/>
          </a:xfrm>
          <a:prstGeom prst="rect">
            <a:avLst/>
          </a:prstGeom>
        </p:spPr>
        <p:txBody>
          <a:bodyPr lIns="0" tIns="0" rIns="0" bIns="0" rtlCol="0" anchor="t">
            <a:spAutoFit/>
          </a:bodyPr>
          <a:lstStyle/>
          <a:p>
            <a:pPr algn="l">
              <a:lnSpc>
                <a:spcPts val="4759"/>
              </a:lnSpc>
            </a:pPr>
            <a:r>
              <a:rPr lang="en-US" sz="3399">
                <a:solidFill>
                  <a:srgbClr val="9CD52C"/>
                </a:solidFill>
                <a:latin typeface="Open Sans"/>
                <a:ea typeface="Open Sans"/>
                <a:cs typeface="Open Sans"/>
                <a:sym typeface="Open Sans"/>
              </a:rPr>
              <a:t>Kita akan mengisi </a:t>
            </a:r>
            <a:r>
              <a:rPr lang="en-US" sz="3399" i="1">
                <a:solidFill>
                  <a:srgbClr val="9CD52C"/>
                </a:solidFill>
                <a:latin typeface="Open Sans Italics"/>
                <a:ea typeface="Open Sans Italics"/>
                <a:cs typeface="Open Sans Italics"/>
                <a:sym typeface="Open Sans Italics"/>
              </a:rPr>
              <a:t>Missing Value </a:t>
            </a:r>
            <a:r>
              <a:rPr lang="en-US" sz="3399">
                <a:solidFill>
                  <a:srgbClr val="9CD52C"/>
                </a:solidFill>
                <a:latin typeface="Open Sans"/>
                <a:ea typeface="Open Sans"/>
                <a:cs typeface="Open Sans"/>
                <a:sym typeface="Open Sans"/>
              </a:rPr>
              <a:t>dikolom ini dengan nilai </a:t>
            </a:r>
            <a:r>
              <a:rPr lang="en-US" sz="3399" b="1">
                <a:solidFill>
                  <a:srgbClr val="9CD52C"/>
                </a:solidFill>
                <a:latin typeface="Open Sans Bold"/>
                <a:ea typeface="Open Sans Bold"/>
                <a:cs typeface="Open Sans Bold"/>
                <a:sym typeface="Open Sans Bold"/>
              </a:rPr>
              <a:t>Mode/Modus </a:t>
            </a:r>
            <a:r>
              <a:rPr lang="en-US" sz="3399">
                <a:solidFill>
                  <a:srgbClr val="9CD52C"/>
                </a:solidFill>
                <a:latin typeface="Open Sans"/>
                <a:ea typeface="Open Sans"/>
                <a:cs typeface="Open Sans"/>
                <a:sym typeface="Open Sans"/>
              </a:rPr>
              <a:t>yang merepresentasikan nilai yang paling sering muncul.</a:t>
            </a:r>
          </a:p>
        </p:txBody>
      </p:sp>
      <p:sp>
        <p:nvSpPr>
          <p:cNvPr id="6" name="TextBox 6"/>
          <p:cNvSpPr txBox="1"/>
          <p:nvPr/>
        </p:nvSpPr>
        <p:spPr>
          <a:xfrm>
            <a:off x="640118" y="7299198"/>
            <a:ext cx="17647882" cy="1180465"/>
          </a:xfrm>
          <a:prstGeom prst="rect">
            <a:avLst/>
          </a:prstGeom>
        </p:spPr>
        <p:txBody>
          <a:bodyPr lIns="0" tIns="0" rIns="0" bIns="0" rtlCol="0" anchor="t">
            <a:spAutoFit/>
          </a:bodyPr>
          <a:lstStyle/>
          <a:p>
            <a:pPr algn="l">
              <a:lnSpc>
                <a:spcPts val="4759"/>
              </a:lnSpc>
            </a:pPr>
            <a:r>
              <a:rPr lang="en-US" sz="3399">
                <a:solidFill>
                  <a:srgbClr val="B7EE4A"/>
                </a:solidFill>
                <a:latin typeface="Open Sans"/>
                <a:ea typeface="Open Sans"/>
                <a:cs typeface="Open Sans"/>
                <a:sym typeface="Open Sans"/>
              </a:rPr>
              <a:t>Hal ini relevan karena data kategori seperti </a:t>
            </a:r>
            <a:r>
              <a:rPr lang="en-US" sz="3399" b="1">
                <a:solidFill>
                  <a:srgbClr val="B7EE4A"/>
                </a:solidFill>
                <a:latin typeface="Open Sans Bold"/>
                <a:ea typeface="Open Sans Bold"/>
                <a:cs typeface="Open Sans Bold"/>
                <a:sym typeface="Open Sans Bold"/>
              </a:rPr>
              <a:t>Color </a:t>
            </a:r>
            <a:r>
              <a:rPr lang="en-US" sz="3399">
                <a:solidFill>
                  <a:srgbClr val="B7EE4A"/>
                </a:solidFill>
                <a:latin typeface="Open Sans"/>
                <a:ea typeface="Open Sans"/>
                <a:cs typeface="Open Sans"/>
                <a:sym typeface="Open Sans"/>
              </a:rPr>
              <a:t>ini tidak bisa menggunakan nilai </a:t>
            </a:r>
            <a:r>
              <a:rPr lang="en-US" sz="3399" b="1">
                <a:solidFill>
                  <a:srgbClr val="B7EE4A"/>
                </a:solidFill>
                <a:latin typeface="Open Sans Bold"/>
                <a:ea typeface="Open Sans Bold"/>
                <a:cs typeface="Open Sans Bold"/>
                <a:sym typeface="Open Sans Bold"/>
              </a:rPr>
              <a:t>Mean </a:t>
            </a:r>
            <a:r>
              <a:rPr lang="en-US" sz="3399">
                <a:solidFill>
                  <a:srgbClr val="B7EE4A"/>
                </a:solidFill>
                <a:latin typeface="Open Sans"/>
                <a:ea typeface="Open Sans"/>
                <a:cs typeface="Open Sans"/>
                <a:sym typeface="Open Sans"/>
              </a:rPr>
              <a:t>dan </a:t>
            </a:r>
            <a:r>
              <a:rPr lang="en-US" sz="3399" b="1">
                <a:solidFill>
                  <a:srgbClr val="B7EE4A"/>
                </a:solidFill>
                <a:latin typeface="Open Sans Bold"/>
                <a:ea typeface="Open Sans Bold"/>
                <a:cs typeface="Open Sans Bold"/>
                <a:sym typeface="Open Sans Bold"/>
              </a:rPr>
              <a:t>Median </a:t>
            </a:r>
            <a:r>
              <a:rPr lang="en-US" sz="3399">
                <a:solidFill>
                  <a:srgbClr val="B7EE4A"/>
                </a:solidFill>
                <a:latin typeface="Open Sans"/>
                <a:ea typeface="Open Sans"/>
                <a:cs typeface="Open Sans"/>
                <a:sym typeface="Open San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640118" y="141605"/>
            <a:ext cx="5562276" cy="887095"/>
          </a:xfrm>
          <a:prstGeom prst="rect">
            <a:avLst/>
          </a:prstGeom>
        </p:spPr>
        <p:txBody>
          <a:bodyPr lIns="0" tIns="0" rIns="0" bIns="0" rtlCol="0" anchor="t">
            <a:spAutoFit/>
          </a:bodyPr>
          <a:lstStyle/>
          <a:p>
            <a:pPr algn="ctr">
              <a:lnSpc>
                <a:spcPts val="7279"/>
              </a:lnSpc>
            </a:pPr>
            <a:r>
              <a:rPr lang="en-US" sz="5199" b="1" i="1">
                <a:solidFill>
                  <a:srgbClr val="9CD52C"/>
                </a:solidFill>
                <a:latin typeface="IBM Plex Sans Bold Italics"/>
                <a:ea typeface="IBM Plex Sans Bold Italics"/>
                <a:cs typeface="IBM Plex Sans Bold Italics"/>
                <a:sym typeface="IBM Plex Sans Bold Italics"/>
              </a:rPr>
              <a:t>Distribusi Mileage </a:t>
            </a:r>
          </a:p>
        </p:txBody>
      </p:sp>
      <p:sp>
        <p:nvSpPr>
          <p:cNvPr id="3" name="TextBox 3"/>
          <p:cNvSpPr txBox="1"/>
          <p:nvPr/>
        </p:nvSpPr>
        <p:spPr>
          <a:xfrm>
            <a:off x="9953516" y="1357948"/>
            <a:ext cx="7808769" cy="4180840"/>
          </a:xfrm>
          <a:prstGeom prst="rect">
            <a:avLst/>
          </a:prstGeom>
        </p:spPr>
        <p:txBody>
          <a:bodyPr lIns="0" tIns="0" rIns="0" bIns="0" rtlCol="0" anchor="t">
            <a:spAutoFit/>
          </a:bodyPr>
          <a:lstStyle/>
          <a:p>
            <a:pPr algn="l">
              <a:lnSpc>
                <a:spcPts val="4759"/>
              </a:lnSpc>
            </a:pPr>
            <a:r>
              <a:rPr lang="en-US" sz="3399">
                <a:solidFill>
                  <a:srgbClr val="D7E5D8"/>
                </a:solidFill>
                <a:latin typeface="Open Sans"/>
                <a:ea typeface="Open Sans"/>
                <a:cs typeface="Open Sans"/>
                <a:sym typeface="Open Sans"/>
              </a:rPr>
              <a:t>Data menunjukkan histogram dengan kurva </a:t>
            </a:r>
            <a:r>
              <a:rPr lang="en-US" sz="3399" i="1">
                <a:solidFill>
                  <a:srgbClr val="D7E5D8"/>
                </a:solidFill>
                <a:latin typeface="Open Sans Italics"/>
                <a:ea typeface="Open Sans Italics"/>
                <a:cs typeface="Open Sans Italics"/>
                <a:sym typeface="Open Sans Italics"/>
              </a:rPr>
              <a:t>Kernel Density Estimation (KDE) bahwa sebagian besar mobil memiliki jarak tempuh sekitar </a:t>
            </a:r>
            <a:r>
              <a:rPr lang="en-US" sz="3399" b="1" i="1">
                <a:solidFill>
                  <a:srgbClr val="D7E5D8"/>
                </a:solidFill>
                <a:latin typeface="Open Sans Bold Italics"/>
                <a:ea typeface="Open Sans Bold Italics"/>
                <a:cs typeface="Open Sans Bold Italics"/>
                <a:sym typeface="Open Sans Bold Italics"/>
              </a:rPr>
              <a:t>20.000</a:t>
            </a:r>
            <a:r>
              <a:rPr lang="en-US" sz="3399" i="1">
                <a:solidFill>
                  <a:srgbClr val="D7E5D8"/>
                </a:solidFill>
                <a:latin typeface="Open Sans Italics"/>
                <a:ea typeface="Open Sans Italics"/>
                <a:cs typeface="Open Sans Italics"/>
                <a:sym typeface="Open Sans Italics"/>
              </a:rPr>
              <a:t> hingga </a:t>
            </a:r>
            <a:r>
              <a:rPr lang="en-US" sz="3399" b="1" i="1">
                <a:solidFill>
                  <a:srgbClr val="D7E5D8"/>
                </a:solidFill>
                <a:latin typeface="Open Sans Bold Italics"/>
                <a:ea typeface="Open Sans Bold Italics"/>
                <a:cs typeface="Open Sans Bold Italics"/>
                <a:sym typeface="Open Sans Bold Italics"/>
              </a:rPr>
              <a:t>60.000 mil</a:t>
            </a:r>
            <a:r>
              <a:rPr lang="en-US" sz="3399" i="1">
                <a:solidFill>
                  <a:srgbClr val="D7E5D8"/>
                </a:solidFill>
                <a:latin typeface="Open Sans Italics"/>
                <a:ea typeface="Open Sans Italics"/>
                <a:cs typeface="Open Sans Italics"/>
                <a:sym typeface="Open Sans Italics"/>
              </a:rPr>
              <a:t>. Kurva ini menunjukkan tren distribusi yang relatif simetris disekitar nilai tersebut.</a:t>
            </a:r>
          </a:p>
        </p:txBody>
      </p:sp>
      <p:sp>
        <p:nvSpPr>
          <p:cNvPr id="4" name="TextBox 4"/>
          <p:cNvSpPr txBox="1"/>
          <p:nvPr/>
        </p:nvSpPr>
        <p:spPr>
          <a:xfrm>
            <a:off x="640118" y="7299198"/>
            <a:ext cx="17647882" cy="1180465"/>
          </a:xfrm>
          <a:prstGeom prst="rect">
            <a:avLst/>
          </a:prstGeom>
        </p:spPr>
        <p:txBody>
          <a:bodyPr lIns="0" tIns="0" rIns="0" bIns="0" rtlCol="0" anchor="t">
            <a:spAutoFit/>
          </a:bodyPr>
          <a:lstStyle/>
          <a:p>
            <a:pPr algn="l">
              <a:lnSpc>
                <a:spcPts val="4759"/>
              </a:lnSpc>
            </a:pPr>
            <a:r>
              <a:rPr lang="en-US" sz="3399">
                <a:solidFill>
                  <a:srgbClr val="B7EE4A"/>
                </a:solidFill>
                <a:latin typeface="Open Sans"/>
                <a:ea typeface="Open Sans"/>
                <a:cs typeface="Open Sans"/>
                <a:sym typeface="Open Sans"/>
              </a:rPr>
              <a:t>Kita akan mengisi </a:t>
            </a:r>
            <a:r>
              <a:rPr lang="en-US" sz="3399" i="1">
                <a:solidFill>
                  <a:srgbClr val="B7EE4A"/>
                </a:solidFill>
                <a:latin typeface="Open Sans Italics"/>
                <a:ea typeface="Open Sans Italics"/>
                <a:cs typeface="Open Sans Italics"/>
                <a:sym typeface="Open Sans Italics"/>
              </a:rPr>
              <a:t>Missing Value </a:t>
            </a:r>
            <a:r>
              <a:rPr lang="en-US" sz="3399">
                <a:solidFill>
                  <a:srgbClr val="B7EE4A"/>
                </a:solidFill>
                <a:latin typeface="Open Sans"/>
                <a:ea typeface="Open Sans"/>
                <a:cs typeface="Open Sans"/>
                <a:sym typeface="Open Sans"/>
              </a:rPr>
              <a:t>dengan </a:t>
            </a:r>
            <a:r>
              <a:rPr lang="en-US" sz="3399" b="1">
                <a:solidFill>
                  <a:srgbClr val="B7EE4A"/>
                </a:solidFill>
                <a:latin typeface="Open Sans Bold"/>
                <a:ea typeface="Open Sans Bold"/>
                <a:cs typeface="Open Sans Bold"/>
                <a:sym typeface="Open Sans Bold"/>
              </a:rPr>
              <a:t>Median </a:t>
            </a:r>
            <a:r>
              <a:rPr lang="en-US" sz="3399">
                <a:solidFill>
                  <a:srgbClr val="B7EE4A"/>
                </a:solidFill>
                <a:latin typeface="Open Sans"/>
                <a:ea typeface="Open Sans"/>
                <a:cs typeface="Open Sans"/>
                <a:sym typeface="Open Sans"/>
              </a:rPr>
              <a:t>karena median lebih tahan terhadap outlier dan akan memastikan nilai ekstrem tidak mempengaruhi hasil pengisian.</a:t>
            </a:r>
          </a:p>
        </p:txBody>
      </p:sp>
      <p:sp>
        <p:nvSpPr>
          <p:cNvPr id="5" name="Freeform 5"/>
          <p:cNvSpPr/>
          <p:nvPr/>
        </p:nvSpPr>
        <p:spPr>
          <a:xfrm>
            <a:off x="640118" y="1588747"/>
            <a:ext cx="8823941" cy="5457408"/>
          </a:xfrm>
          <a:custGeom>
            <a:avLst/>
            <a:gdLst/>
            <a:ahLst/>
            <a:cxnLst/>
            <a:rect l="l" t="t" r="r" b="b"/>
            <a:pathLst>
              <a:path w="8823941" h="5457408">
                <a:moveTo>
                  <a:pt x="0" y="0"/>
                </a:moveTo>
                <a:lnTo>
                  <a:pt x="8823941" y="0"/>
                </a:lnTo>
                <a:lnTo>
                  <a:pt x="8823941" y="5457408"/>
                </a:lnTo>
                <a:lnTo>
                  <a:pt x="0" y="5457408"/>
                </a:lnTo>
                <a:lnTo>
                  <a:pt x="0" y="0"/>
                </a:lnTo>
                <a:close/>
              </a:path>
            </a:pathLst>
          </a:custGeom>
          <a:blipFill>
            <a:blip r:embed="rId2"/>
            <a:stretch>
              <a:fillRect l="-4985" r="-5346"/>
            </a:stretch>
          </a:blipFill>
          <a:ln w="38100" cap="sq">
            <a:solidFill>
              <a:srgbClr val="9CD52C"/>
            </a:solid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86296" y="141605"/>
            <a:ext cx="4771159" cy="887095"/>
          </a:xfrm>
          <a:prstGeom prst="rect">
            <a:avLst/>
          </a:prstGeom>
        </p:spPr>
        <p:txBody>
          <a:bodyPr lIns="0" tIns="0" rIns="0" bIns="0" rtlCol="0" anchor="t">
            <a:spAutoFit/>
          </a:bodyPr>
          <a:lstStyle/>
          <a:p>
            <a:pPr algn="ctr">
              <a:lnSpc>
                <a:spcPts val="7279"/>
              </a:lnSpc>
            </a:pPr>
            <a:r>
              <a:rPr lang="en-US" sz="5199" b="1" i="1">
                <a:solidFill>
                  <a:srgbClr val="9CD52C"/>
                </a:solidFill>
                <a:latin typeface="IBM Plex Sans Bold Italics"/>
                <a:ea typeface="IBM Plex Sans Bold Italics"/>
                <a:cs typeface="IBM Plex Sans Bold Italics"/>
                <a:sym typeface="IBM Plex Sans Bold Italics"/>
              </a:rPr>
              <a:t>Distribusi Price </a:t>
            </a:r>
          </a:p>
        </p:txBody>
      </p:sp>
      <p:sp>
        <p:nvSpPr>
          <p:cNvPr id="3" name="TextBox 3"/>
          <p:cNvSpPr txBox="1"/>
          <p:nvPr/>
        </p:nvSpPr>
        <p:spPr>
          <a:xfrm>
            <a:off x="586296" y="5798575"/>
            <a:ext cx="16230600" cy="1780540"/>
          </a:xfrm>
          <a:prstGeom prst="rect">
            <a:avLst/>
          </a:prstGeom>
        </p:spPr>
        <p:txBody>
          <a:bodyPr lIns="0" tIns="0" rIns="0" bIns="0" rtlCol="0" anchor="t">
            <a:spAutoFit/>
          </a:bodyPr>
          <a:lstStyle/>
          <a:p>
            <a:pPr algn="l">
              <a:lnSpc>
                <a:spcPts val="4759"/>
              </a:lnSpc>
            </a:pPr>
            <a:r>
              <a:rPr lang="en-US" sz="3399">
                <a:solidFill>
                  <a:srgbClr val="D7E5D8"/>
                </a:solidFill>
                <a:latin typeface="Open Sans"/>
                <a:ea typeface="Open Sans"/>
                <a:cs typeface="Open Sans"/>
                <a:sym typeface="Open Sans"/>
              </a:rPr>
              <a:t>Data ini juga menunjukkan kurva KDE. Sebagian besar harga mobil berada dibawah $50.000 USD,. Distribusi ini </a:t>
            </a:r>
            <a:r>
              <a:rPr lang="en-US" sz="3399" i="1">
                <a:solidFill>
                  <a:srgbClr val="D7E5D8"/>
                </a:solidFill>
                <a:latin typeface="Open Sans Italics"/>
                <a:ea typeface="Open Sans Italics"/>
                <a:cs typeface="Open Sans Italics"/>
                <a:sym typeface="Open Sans Italics"/>
              </a:rPr>
              <a:t>Skewed</a:t>
            </a:r>
            <a:r>
              <a:rPr lang="en-US" sz="3399">
                <a:solidFill>
                  <a:srgbClr val="D7E5D8"/>
                </a:solidFill>
                <a:latin typeface="Open Sans"/>
                <a:ea typeface="Open Sans"/>
                <a:cs typeface="Open Sans"/>
                <a:sym typeface="Open Sans"/>
              </a:rPr>
              <a:t> ke-kanan, menunjukkan beberapa outlier dengan harga yang sangat tinggi.</a:t>
            </a:r>
          </a:p>
        </p:txBody>
      </p:sp>
      <p:sp>
        <p:nvSpPr>
          <p:cNvPr id="4" name="TextBox 4"/>
          <p:cNvSpPr txBox="1"/>
          <p:nvPr/>
        </p:nvSpPr>
        <p:spPr>
          <a:xfrm>
            <a:off x="586296" y="7712465"/>
            <a:ext cx="14862448" cy="1180465"/>
          </a:xfrm>
          <a:prstGeom prst="rect">
            <a:avLst/>
          </a:prstGeom>
        </p:spPr>
        <p:txBody>
          <a:bodyPr lIns="0" tIns="0" rIns="0" bIns="0" rtlCol="0" anchor="t">
            <a:spAutoFit/>
          </a:bodyPr>
          <a:lstStyle/>
          <a:p>
            <a:pPr algn="l">
              <a:lnSpc>
                <a:spcPts val="4759"/>
              </a:lnSpc>
            </a:pPr>
            <a:r>
              <a:rPr lang="en-US" sz="3399">
                <a:solidFill>
                  <a:srgbClr val="9CD52C"/>
                </a:solidFill>
                <a:latin typeface="Open Sans"/>
                <a:ea typeface="Open Sans"/>
                <a:cs typeface="Open Sans"/>
                <a:sym typeface="Open Sans"/>
              </a:rPr>
              <a:t>Kita akan mengisi </a:t>
            </a:r>
            <a:r>
              <a:rPr lang="en-US" sz="3399" i="1">
                <a:solidFill>
                  <a:srgbClr val="9CD52C"/>
                </a:solidFill>
                <a:latin typeface="Open Sans Italics"/>
                <a:ea typeface="Open Sans Italics"/>
                <a:cs typeface="Open Sans Italics"/>
                <a:sym typeface="Open Sans Italics"/>
              </a:rPr>
              <a:t>Missing Value </a:t>
            </a:r>
            <a:r>
              <a:rPr lang="en-US" sz="3399">
                <a:solidFill>
                  <a:srgbClr val="9CD52C"/>
                </a:solidFill>
                <a:latin typeface="Open Sans"/>
                <a:ea typeface="Open Sans"/>
                <a:cs typeface="Open Sans"/>
                <a:sym typeface="Open Sans"/>
              </a:rPr>
              <a:t>dikolom ini dengan nilai </a:t>
            </a:r>
            <a:r>
              <a:rPr lang="en-US" sz="3399" b="1">
                <a:solidFill>
                  <a:srgbClr val="9CD52C"/>
                </a:solidFill>
                <a:latin typeface="Open Sans Bold"/>
                <a:ea typeface="Open Sans Bold"/>
                <a:cs typeface="Open Sans Bold"/>
                <a:sym typeface="Open Sans Bold"/>
              </a:rPr>
              <a:t>Median  </a:t>
            </a:r>
            <a:r>
              <a:rPr lang="en-US" sz="3399">
                <a:solidFill>
                  <a:srgbClr val="9CD52C"/>
                </a:solidFill>
                <a:latin typeface="Open Sans"/>
                <a:ea typeface="Open Sans"/>
                <a:cs typeface="Open Sans"/>
                <a:sym typeface="Open Sans"/>
              </a:rPr>
              <a:t>juga, karena median akan lebih tahan terhadap outlier.</a:t>
            </a:r>
          </a:p>
        </p:txBody>
      </p:sp>
      <p:sp>
        <p:nvSpPr>
          <p:cNvPr id="5" name="Freeform 5"/>
          <p:cNvSpPr/>
          <p:nvPr/>
        </p:nvSpPr>
        <p:spPr>
          <a:xfrm>
            <a:off x="586296" y="1224912"/>
            <a:ext cx="12551899" cy="4440313"/>
          </a:xfrm>
          <a:custGeom>
            <a:avLst/>
            <a:gdLst/>
            <a:ahLst/>
            <a:cxnLst/>
            <a:rect l="l" t="t" r="r" b="b"/>
            <a:pathLst>
              <a:path w="12551899" h="4440313">
                <a:moveTo>
                  <a:pt x="0" y="0"/>
                </a:moveTo>
                <a:lnTo>
                  <a:pt x="12551900" y="0"/>
                </a:lnTo>
                <a:lnTo>
                  <a:pt x="12551900" y="4440313"/>
                </a:lnTo>
                <a:lnTo>
                  <a:pt x="0" y="4440313"/>
                </a:lnTo>
                <a:lnTo>
                  <a:pt x="0" y="0"/>
                </a:lnTo>
                <a:close/>
              </a:path>
            </a:pathLst>
          </a:custGeom>
          <a:blipFill>
            <a:blip r:embed="rId2"/>
            <a:stretch>
              <a:fillRect l="-2054" r="-2526"/>
            </a:stretch>
          </a:blipFill>
          <a:ln w="38100" cap="sq">
            <a:solidFill>
              <a:srgbClr val="9CD52C"/>
            </a:solidFill>
            <a:prstDash val="solid"/>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62592" y="1988117"/>
            <a:ext cx="12943214" cy="7755553"/>
          </a:xfrm>
          <a:custGeom>
            <a:avLst/>
            <a:gdLst/>
            <a:ahLst/>
            <a:cxnLst/>
            <a:rect l="l" t="t" r="r" b="b"/>
            <a:pathLst>
              <a:path w="12943214" h="7755553">
                <a:moveTo>
                  <a:pt x="0" y="0"/>
                </a:moveTo>
                <a:lnTo>
                  <a:pt x="12943214" y="0"/>
                </a:lnTo>
                <a:lnTo>
                  <a:pt x="12943214" y="7755553"/>
                </a:lnTo>
                <a:lnTo>
                  <a:pt x="0" y="7755553"/>
                </a:lnTo>
                <a:lnTo>
                  <a:pt x="0" y="0"/>
                </a:lnTo>
                <a:close/>
              </a:path>
            </a:pathLst>
          </a:custGeom>
          <a:blipFill>
            <a:blip r:embed="rId2"/>
            <a:stretch>
              <a:fillRect/>
            </a:stretch>
          </a:blipFill>
          <a:ln w="38100" cap="sq">
            <a:solidFill>
              <a:srgbClr val="9CD52C"/>
            </a:solidFill>
            <a:prstDash val="solid"/>
            <a:miter/>
          </a:ln>
        </p:spPr>
      </p:sp>
      <p:sp>
        <p:nvSpPr>
          <p:cNvPr id="3" name="TextBox 3"/>
          <p:cNvSpPr txBox="1"/>
          <p:nvPr/>
        </p:nvSpPr>
        <p:spPr>
          <a:xfrm>
            <a:off x="662592" y="537527"/>
            <a:ext cx="6502003" cy="887095"/>
          </a:xfrm>
          <a:prstGeom prst="rect">
            <a:avLst/>
          </a:prstGeom>
        </p:spPr>
        <p:txBody>
          <a:bodyPr lIns="0" tIns="0" rIns="0" bIns="0" rtlCol="0" anchor="t">
            <a:spAutoFit/>
          </a:bodyPr>
          <a:lstStyle/>
          <a:p>
            <a:pPr algn="ctr">
              <a:lnSpc>
                <a:spcPts val="7279"/>
              </a:lnSpc>
            </a:pPr>
            <a:r>
              <a:rPr lang="en-US" sz="5199" b="1">
                <a:solidFill>
                  <a:srgbClr val="9CD52C"/>
                </a:solidFill>
                <a:latin typeface="IBM Plex Sans Bold"/>
                <a:ea typeface="IBM Plex Sans Bold"/>
                <a:cs typeface="IBM Plex Sans Bold"/>
                <a:sym typeface="IBM Plex Sans Bold"/>
              </a:rPr>
              <a:t>Filling Missing Value </a:t>
            </a:r>
          </a:p>
        </p:txBody>
      </p:sp>
      <p:sp>
        <p:nvSpPr>
          <p:cNvPr id="4" name="Freeform 4"/>
          <p:cNvSpPr/>
          <p:nvPr/>
        </p:nvSpPr>
        <p:spPr>
          <a:xfrm>
            <a:off x="12055249" y="-494271"/>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42438" y="4451251"/>
            <a:ext cx="16616862" cy="4807049"/>
          </a:xfrm>
          <a:custGeom>
            <a:avLst/>
            <a:gdLst/>
            <a:ahLst/>
            <a:cxnLst/>
            <a:rect l="l" t="t" r="r" b="b"/>
            <a:pathLst>
              <a:path w="16616862" h="4807049">
                <a:moveTo>
                  <a:pt x="0" y="0"/>
                </a:moveTo>
                <a:lnTo>
                  <a:pt x="16616862" y="0"/>
                </a:lnTo>
                <a:lnTo>
                  <a:pt x="16616862" y="4807049"/>
                </a:lnTo>
                <a:lnTo>
                  <a:pt x="0" y="4807049"/>
                </a:lnTo>
                <a:lnTo>
                  <a:pt x="0" y="0"/>
                </a:lnTo>
                <a:close/>
              </a:path>
            </a:pathLst>
          </a:custGeom>
          <a:blipFill>
            <a:blip r:embed="rId2"/>
            <a:stretch>
              <a:fillRect t="-15707"/>
            </a:stretch>
          </a:blipFill>
          <a:ln w="38100" cap="sq">
            <a:solidFill>
              <a:srgbClr val="9CD52C"/>
            </a:solidFill>
            <a:prstDash val="solid"/>
            <a:miter/>
          </a:ln>
        </p:spPr>
      </p:sp>
      <p:sp>
        <p:nvSpPr>
          <p:cNvPr id="3" name="TextBox 3"/>
          <p:cNvSpPr txBox="1"/>
          <p:nvPr/>
        </p:nvSpPr>
        <p:spPr>
          <a:xfrm>
            <a:off x="0" y="551634"/>
            <a:ext cx="8323663" cy="1182183"/>
          </a:xfrm>
          <a:prstGeom prst="rect">
            <a:avLst/>
          </a:prstGeom>
        </p:spPr>
        <p:txBody>
          <a:bodyPr wrap="square" lIns="0" tIns="0" rIns="0" bIns="0" rtlCol="0" anchor="t">
            <a:spAutoFit/>
          </a:bodyPr>
          <a:lstStyle/>
          <a:p>
            <a:pPr algn="ctr">
              <a:lnSpc>
                <a:spcPts val="9891"/>
              </a:lnSpc>
            </a:pPr>
            <a:r>
              <a:rPr lang="en-US" sz="7065" b="1">
                <a:solidFill>
                  <a:srgbClr val="9CD52C"/>
                </a:solidFill>
                <a:latin typeface="IBM Plex Sans Bold"/>
                <a:ea typeface="IBM Plex Sans Bold"/>
                <a:cs typeface="IBM Plex Sans Bold"/>
                <a:sym typeface="IBM Plex Sans Bold"/>
              </a:rPr>
              <a:t>Handling Outlier</a:t>
            </a:r>
          </a:p>
        </p:txBody>
      </p:sp>
      <p:sp>
        <p:nvSpPr>
          <p:cNvPr id="4" name="TextBox 4"/>
          <p:cNvSpPr txBox="1"/>
          <p:nvPr/>
        </p:nvSpPr>
        <p:spPr>
          <a:xfrm>
            <a:off x="642438" y="2083449"/>
            <a:ext cx="15442587" cy="1780540"/>
          </a:xfrm>
          <a:prstGeom prst="rect">
            <a:avLst/>
          </a:prstGeom>
        </p:spPr>
        <p:txBody>
          <a:bodyPr lIns="0" tIns="0" rIns="0" bIns="0" rtlCol="0" anchor="t">
            <a:spAutoFit/>
          </a:bodyPr>
          <a:lstStyle/>
          <a:p>
            <a:pPr algn="l">
              <a:lnSpc>
                <a:spcPts val="4759"/>
              </a:lnSpc>
            </a:pPr>
            <a:r>
              <a:rPr lang="en-US" sz="3399">
                <a:solidFill>
                  <a:srgbClr val="D7E5D8"/>
                </a:solidFill>
                <a:latin typeface="IBM Plex Sans"/>
                <a:ea typeface="IBM Plex Sans"/>
                <a:cs typeface="IBM Plex Sans"/>
                <a:sym typeface="IBM Plex Sans"/>
              </a:rPr>
              <a:t>Outlier adalah data yang memiliki nilai jauh berbeda atau menyimpang secara signifikan dari sebagian besar data dalam sebuah dataset. Outlier sering kali menonjol karena tidak mengikuti pola atau distribusi data lainnya.</a:t>
            </a:r>
          </a:p>
        </p:txBody>
      </p:sp>
      <p:sp>
        <p:nvSpPr>
          <p:cNvPr id="5" name="Freeform 5"/>
          <p:cNvSpPr/>
          <p:nvPr/>
        </p:nvSpPr>
        <p:spPr>
          <a:xfrm>
            <a:off x="12207649" y="-341871"/>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40050" y="346752"/>
            <a:ext cx="8105196" cy="9593495"/>
          </a:xfrm>
          <a:custGeom>
            <a:avLst/>
            <a:gdLst/>
            <a:ahLst/>
            <a:cxnLst/>
            <a:rect l="l" t="t" r="r" b="b"/>
            <a:pathLst>
              <a:path w="8105196" h="9593495">
                <a:moveTo>
                  <a:pt x="0" y="0"/>
                </a:moveTo>
                <a:lnTo>
                  <a:pt x="8105196" y="0"/>
                </a:lnTo>
                <a:lnTo>
                  <a:pt x="8105196" y="9593496"/>
                </a:lnTo>
                <a:lnTo>
                  <a:pt x="0" y="9593496"/>
                </a:lnTo>
                <a:lnTo>
                  <a:pt x="0" y="0"/>
                </a:lnTo>
                <a:close/>
              </a:path>
            </a:pathLst>
          </a:custGeom>
          <a:blipFill>
            <a:blip r:embed="rId2"/>
            <a:stretch>
              <a:fillRect/>
            </a:stretch>
          </a:blipFill>
          <a:ln w="38100" cap="sq">
            <a:solidFill>
              <a:srgbClr val="9CD52C"/>
            </a:solidFill>
            <a:prstDash val="solid"/>
            <a:miter/>
          </a:ln>
        </p:spPr>
      </p:sp>
      <p:sp>
        <p:nvSpPr>
          <p:cNvPr id="3" name="TextBox 3"/>
          <p:cNvSpPr txBox="1"/>
          <p:nvPr/>
        </p:nvSpPr>
        <p:spPr>
          <a:xfrm>
            <a:off x="9144000" y="695761"/>
            <a:ext cx="8002806" cy="599203"/>
          </a:xfrm>
          <a:prstGeom prst="rect">
            <a:avLst/>
          </a:prstGeom>
        </p:spPr>
        <p:txBody>
          <a:bodyPr lIns="0" tIns="0" rIns="0" bIns="0" rtlCol="0" anchor="t">
            <a:spAutoFit/>
          </a:bodyPr>
          <a:lstStyle/>
          <a:p>
            <a:pPr algn="ctr">
              <a:lnSpc>
                <a:spcPts val="4895"/>
              </a:lnSpc>
            </a:pPr>
            <a:r>
              <a:rPr lang="en-US" sz="3497" b="1">
                <a:solidFill>
                  <a:srgbClr val="9CD52C"/>
                </a:solidFill>
                <a:latin typeface="IBM Plex Sans Bold"/>
                <a:ea typeface="IBM Plex Sans Bold"/>
                <a:cs typeface="IBM Plex Sans Bold"/>
                <a:sym typeface="IBM Plex Sans Bold"/>
              </a:rPr>
              <a:t>Handling outlier with Capping Method </a:t>
            </a:r>
          </a:p>
        </p:txBody>
      </p:sp>
      <p:sp>
        <p:nvSpPr>
          <p:cNvPr id="4" name="TextBox 4"/>
          <p:cNvSpPr txBox="1"/>
          <p:nvPr/>
        </p:nvSpPr>
        <p:spPr>
          <a:xfrm>
            <a:off x="9144000" y="1882870"/>
            <a:ext cx="8290970" cy="4780915"/>
          </a:xfrm>
          <a:prstGeom prst="rect">
            <a:avLst/>
          </a:prstGeom>
        </p:spPr>
        <p:txBody>
          <a:bodyPr lIns="0" tIns="0" rIns="0" bIns="0" rtlCol="0" anchor="t">
            <a:spAutoFit/>
          </a:bodyPr>
          <a:lstStyle/>
          <a:p>
            <a:pPr algn="l">
              <a:lnSpc>
                <a:spcPts val="4759"/>
              </a:lnSpc>
            </a:pPr>
            <a:r>
              <a:rPr lang="en-US" sz="3399">
                <a:solidFill>
                  <a:srgbClr val="D7E5D8"/>
                </a:solidFill>
                <a:latin typeface="IBM Plex Sans"/>
                <a:ea typeface="IBM Plex Sans"/>
                <a:cs typeface="IBM Plex Sans"/>
                <a:sym typeface="IBM Plex Sans"/>
              </a:rPr>
              <a:t>Capping adalah salah satu teknik untuk menangani outlier dengan cara membatasi nilai-nilai data ekstrem (baik yang sangat kecil maupun sangat besar) agar masuk ke dalam batas tertentu. Teknik ini digunakan untuk mencegah outlier memengaruhi analisis data tanpa benar-benar menghapusnya.</a:t>
            </a:r>
          </a:p>
        </p:txBody>
      </p:sp>
      <p:sp>
        <p:nvSpPr>
          <p:cNvPr id="5" name="Freeform 5"/>
          <p:cNvSpPr/>
          <p:nvPr/>
        </p:nvSpPr>
        <p:spPr>
          <a:xfrm>
            <a:off x="10972800" y="8220456"/>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01902" y="3017251"/>
            <a:ext cx="6722297" cy="4722946"/>
          </a:xfrm>
          <a:custGeom>
            <a:avLst/>
            <a:gdLst/>
            <a:ahLst/>
            <a:cxnLst/>
            <a:rect l="l" t="t" r="r" b="b"/>
            <a:pathLst>
              <a:path w="6722297" h="4722946">
                <a:moveTo>
                  <a:pt x="0" y="0"/>
                </a:moveTo>
                <a:lnTo>
                  <a:pt x="6722297" y="0"/>
                </a:lnTo>
                <a:lnTo>
                  <a:pt x="6722297" y="4722946"/>
                </a:lnTo>
                <a:lnTo>
                  <a:pt x="0" y="4722946"/>
                </a:lnTo>
                <a:lnTo>
                  <a:pt x="0" y="0"/>
                </a:lnTo>
                <a:close/>
              </a:path>
            </a:pathLst>
          </a:custGeom>
          <a:blipFill>
            <a:blip r:embed="rId2"/>
            <a:stretch>
              <a:fillRect l="-7836" r="-31679" b="-14429"/>
            </a:stretch>
          </a:blipFill>
          <a:ln w="38100" cap="sq">
            <a:solidFill>
              <a:srgbClr val="9CD52C"/>
            </a:solidFill>
            <a:prstDash val="solid"/>
            <a:miter/>
          </a:ln>
        </p:spPr>
      </p:sp>
      <p:sp>
        <p:nvSpPr>
          <p:cNvPr id="3" name="Freeform 3"/>
          <p:cNvSpPr/>
          <p:nvPr/>
        </p:nvSpPr>
        <p:spPr>
          <a:xfrm>
            <a:off x="8316713" y="3017251"/>
            <a:ext cx="9596795" cy="4722946"/>
          </a:xfrm>
          <a:custGeom>
            <a:avLst/>
            <a:gdLst/>
            <a:ahLst/>
            <a:cxnLst/>
            <a:rect l="l" t="t" r="r" b="b"/>
            <a:pathLst>
              <a:path w="9596795" h="4722946">
                <a:moveTo>
                  <a:pt x="0" y="0"/>
                </a:moveTo>
                <a:lnTo>
                  <a:pt x="9596795" y="0"/>
                </a:lnTo>
                <a:lnTo>
                  <a:pt x="9596795" y="4722946"/>
                </a:lnTo>
                <a:lnTo>
                  <a:pt x="0" y="4722946"/>
                </a:lnTo>
                <a:lnTo>
                  <a:pt x="0" y="0"/>
                </a:lnTo>
                <a:close/>
              </a:path>
            </a:pathLst>
          </a:custGeom>
          <a:blipFill>
            <a:blip r:embed="rId3"/>
            <a:stretch>
              <a:fillRect l="-9137" b="-20424"/>
            </a:stretch>
          </a:blipFill>
          <a:ln w="38100" cap="sq">
            <a:solidFill>
              <a:srgbClr val="9CD52C"/>
            </a:solidFill>
            <a:prstDash val="solid"/>
            <a:miter/>
          </a:ln>
        </p:spPr>
      </p:sp>
      <p:sp>
        <p:nvSpPr>
          <p:cNvPr id="4" name="TextBox 4"/>
          <p:cNvSpPr txBox="1"/>
          <p:nvPr/>
        </p:nvSpPr>
        <p:spPr>
          <a:xfrm>
            <a:off x="501902" y="225292"/>
            <a:ext cx="4650190" cy="803408"/>
          </a:xfrm>
          <a:prstGeom prst="rect">
            <a:avLst/>
          </a:prstGeom>
        </p:spPr>
        <p:txBody>
          <a:bodyPr lIns="0" tIns="0" rIns="0" bIns="0" rtlCol="0" anchor="t">
            <a:spAutoFit/>
          </a:bodyPr>
          <a:lstStyle/>
          <a:p>
            <a:pPr algn="ctr">
              <a:lnSpc>
                <a:spcPts val="6510"/>
              </a:lnSpc>
            </a:pPr>
            <a:r>
              <a:rPr lang="en-US" sz="4650" b="1">
                <a:solidFill>
                  <a:srgbClr val="9CD52C"/>
                </a:solidFill>
                <a:latin typeface="IBM Plex Sans Bold"/>
                <a:ea typeface="IBM Plex Sans Bold"/>
                <a:cs typeface="IBM Plex Sans Bold"/>
                <a:sym typeface="IBM Plex Sans Bold"/>
              </a:rPr>
              <a:t>Capping Method </a:t>
            </a:r>
          </a:p>
        </p:txBody>
      </p:sp>
      <p:sp>
        <p:nvSpPr>
          <p:cNvPr id="5" name="TextBox 5"/>
          <p:cNvSpPr txBox="1"/>
          <p:nvPr/>
        </p:nvSpPr>
        <p:spPr>
          <a:xfrm>
            <a:off x="501902" y="1263890"/>
            <a:ext cx="14983835" cy="1429511"/>
          </a:xfrm>
          <a:prstGeom prst="rect">
            <a:avLst/>
          </a:prstGeom>
        </p:spPr>
        <p:txBody>
          <a:bodyPr lIns="0" tIns="0" rIns="0" bIns="0" rtlCol="0" anchor="t">
            <a:spAutoFit/>
          </a:bodyPr>
          <a:lstStyle/>
          <a:p>
            <a:pPr algn="l">
              <a:lnSpc>
                <a:spcPts val="5733"/>
              </a:lnSpc>
            </a:pPr>
            <a:r>
              <a:rPr lang="en-US" sz="4095">
                <a:solidFill>
                  <a:srgbClr val="D7E5D8"/>
                </a:solidFill>
                <a:latin typeface="Open Sans"/>
                <a:ea typeface="Open Sans"/>
                <a:cs typeface="Open Sans"/>
                <a:sym typeface="Open Sans"/>
              </a:rPr>
              <a:t>Menentukan terlebih dahulu nilai </a:t>
            </a:r>
            <a:r>
              <a:rPr lang="en-US" sz="4095" i="1">
                <a:solidFill>
                  <a:srgbClr val="D7E5D8"/>
                </a:solidFill>
                <a:latin typeface="Open Sans Italics"/>
                <a:ea typeface="Open Sans Italics"/>
                <a:cs typeface="Open Sans Italics"/>
                <a:sym typeface="Open Sans Italics"/>
              </a:rPr>
              <a:t>Interquartile Range (IQR)  sebelum menentukan batas nilai.</a:t>
            </a:r>
          </a:p>
        </p:txBody>
      </p:sp>
      <p:sp>
        <p:nvSpPr>
          <p:cNvPr id="6" name="AutoShape 6"/>
          <p:cNvSpPr/>
          <p:nvPr/>
        </p:nvSpPr>
        <p:spPr>
          <a:xfrm flipH="1" flipV="1">
            <a:off x="-2644628" y="9722479"/>
            <a:ext cx="19109198" cy="0"/>
          </a:xfrm>
          <a:prstGeom prst="line">
            <a:avLst/>
          </a:prstGeom>
          <a:ln w="19050" cap="flat">
            <a:solidFill>
              <a:srgbClr val="FFFFFF"/>
            </a:solidFill>
            <a:prstDash val="solid"/>
            <a:headEnd type="none" w="sm" len="sm"/>
            <a:tailEnd type="none" w="sm" len="sm"/>
          </a:ln>
        </p:spPr>
      </p:sp>
      <p:sp>
        <p:nvSpPr>
          <p:cNvPr id="7" name="Freeform 7"/>
          <p:cNvSpPr/>
          <p:nvPr/>
        </p:nvSpPr>
        <p:spPr>
          <a:xfrm>
            <a:off x="15981330" y="77185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490887" y="62275"/>
            <a:ext cx="19050" cy="8826524"/>
            <a:chOff x="0" y="0"/>
            <a:chExt cx="25400" cy="11768699"/>
          </a:xfrm>
        </p:grpSpPr>
        <p:sp>
          <p:nvSpPr>
            <p:cNvPr id="3" name="AutoShape 3"/>
            <p:cNvSpPr/>
            <p:nvPr/>
          </p:nvSpPr>
          <p:spPr>
            <a:xfrm flipV="1">
              <a:off x="12700" y="0"/>
              <a:ext cx="0" cy="8656320"/>
            </a:xfrm>
            <a:prstGeom prst="line">
              <a:avLst/>
            </a:prstGeom>
            <a:ln w="25400" cap="flat">
              <a:solidFill>
                <a:srgbClr val="FFFFFF"/>
              </a:solidFill>
              <a:prstDash val="solid"/>
              <a:headEnd type="none" w="sm" len="sm"/>
              <a:tailEnd type="none" w="sm" len="sm"/>
            </a:ln>
          </p:spPr>
        </p:sp>
        <p:sp>
          <p:nvSpPr>
            <p:cNvPr id="4" name="AutoShape 4"/>
            <p:cNvSpPr/>
            <p:nvPr/>
          </p:nvSpPr>
          <p:spPr>
            <a:xfrm flipV="1">
              <a:off x="12700" y="9322234"/>
              <a:ext cx="0" cy="1280160"/>
            </a:xfrm>
            <a:prstGeom prst="line">
              <a:avLst/>
            </a:prstGeom>
            <a:ln w="25400" cap="flat">
              <a:solidFill>
                <a:srgbClr val="FFFFFF"/>
              </a:solidFill>
              <a:prstDash val="solid"/>
              <a:headEnd type="none" w="sm" len="sm"/>
              <a:tailEnd type="none" w="sm" len="sm"/>
            </a:ln>
          </p:spPr>
        </p:sp>
        <p:sp>
          <p:nvSpPr>
            <p:cNvPr id="5" name="AutoShape 5"/>
            <p:cNvSpPr/>
            <p:nvPr/>
          </p:nvSpPr>
          <p:spPr>
            <a:xfrm flipV="1">
              <a:off x="12700" y="11178760"/>
              <a:ext cx="0" cy="589939"/>
            </a:xfrm>
            <a:prstGeom prst="line">
              <a:avLst/>
            </a:prstGeom>
            <a:ln w="25400" cap="flat">
              <a:solidFill>
                <a:srgbClr val="FFFFFF"/>
              </a:solidFill>
              <a:prstDash val="solid"/>
              <a:headEnd type="none" w="sm" len="sm"/>
              <a:tailEnd type="none" w="sm" len="sm"/>
            </a:ln>
          </p:spPr>
        </p:sp>
      </p:grpSp>
      <p:sp>
        <p:nvSpPr>
          <p:cNvPr id="6" name="Freeform 6"/>
          <p:cNvSpPr/>
          <p:nvPr/>
        </p:nvSpPr>
        <p:spPr>
          <a:xfrm>
            <a:off x="10931283" y="9538070"/>
            <a:ext cx="964746" cy="964746"/>
          </a:xfrm>
          <a:custGeom>
            <a:avLst/>
            <a:gdLst/>
            <a:ahLst/>
            <a:cxnLst/>
            <a:rect l="l" t="t" r="r" b="b"/>
            <a:pathLst>
              <a:path w="964746" h="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1678850"/>
            <a:ext cx="12698350" cy="6767495"/>
          </a:xfrm>
          <a:custGeom>
            <a:avLst/>
            <a:gdLst/>
            <a:ahLst/>
            <a:cxnLst/>
            <a:rect l="l" t="t" r="r" b="b"/>
            <a:pathLst>
              <a:path w="12698350" h="6767495">
                <a:moveTo>
                  <a:pt x="0" y="0"/>
                </a:moveTo>
                <a:lnTo>
                  <a:pt x="12698350" y="0"/>
                </a:lnTo>
                <a:lnTo>
                  <a:pt x="12698350" y="6767495"/>
                </a:lnTo>
                <a:lnTo>
                  <a:pt x="0" y="6767495"/>
                </a:lnTo>
                <a:lnTo>
                  <a:pt x="0" y="0"/>
                </a:lnTo>
                <a:close/>
              </a:path>
            </a:pathLst>
          </a:custGeom>
          <a:blipFill>
            <a:blip r:embed="rId4"/>
            <a:stretch>
              <a:fillRect/>
            </a:stretch>
          </a:blipFill>
          <a:ln w="38100" cap="sq">
            <a:solidFill>
              <a:srgbClr val="9CD52C"/>
            </a:solidFill>
            <a:prstDash val="solid"/>
            <a:miter/>
          </a:ln>
        </p:spPr>
      </p:sp>
      <p:grpSp>
        <p:nvGrpSpPr>
          <p:cNvPr id="8" name="Group 8"/>
          <p:cNvGrpSpPr/>
          <p:nvPr/>
        </p:nvGrpSpPr>
        <p:grpSpPr>
          <a:xfrm>
            <a:off x="14031541" y="1682187"/>
            <a:ext cx="3851422" cy="5520626"/>
            <a:chOff x="0" y="0"/>
            <a:chExt cx="1014366" cy="1453992"/>
          </a:xfrm>
        </p:grpSpPr>
        <p:sp>
          <p:nvSpPr>
            <p:cNvPr id="9" name="Freeform 9"/>
            <p:cNvSpPr/>
            <p:nvPr/>
          </p:nvSpPr>
          <p:spPr>
            <a:xfrm>
              <a:off x="0" y="0"/>
              <a:ext cx="1014366" cy="1453992"/>
            </a:xfrm>
            <a:custGeom>
              <a:avLst/>
              <a:gdLst/>
              <a:ahLst/>
              <a:cxnLst/>
              <a:rect l="l" t="t" r="r" b="b"/>
              <a:pathLst>
                <a:path w="1014366" h="1453992">
                  <a:moveTo>
                    <a:pt x="102517" y="0"/>
                  </a:moveTo>
                  <a:lnTo>
                    <a:pt x="911849" y="0"/>
                  </a:lnTo>
                  <a:cubicBezTo>
                    <a:pt x="939038" y="0"/>
                    <a:pt x="965114" y="10801"/>
                    <a:pt x="984340" y="30027"/>
                  </a:cubicBezTo>
                  <a:cubicBezTo>
                    <a:pt x="1003565" y="49252"/>
                    <a:pt x="1014366" y="75328"/>
                    <a:pt x="1014366" y="102517"/>
                  </a:cubicBezTo>
                  <a:lnTo>
                    <a:pt x="1014366" y="1351475"/>
                  </a:lnTo>
                  <a:cubicBezTo>
                    <a:pt x="1014366" y="1378664"/>
                    <a:pt x="1003565" y="1404740"/>
                    <a:pt x="984340" y="1423966"/>
                  </a:cubicBezTo>
                  <a:cubicBezTo>
                    <a:pt x="965114" y="1443191"/>
                    <a:pt x="939038" y="1453992"/>
                    <a:pt x="911849" y="1453992"/>
                  </a:cubicBezTo>
                  <a:lnTo>
                    <a:pt x="102517" y="1453992"/>
                  </a:lnTo>
                  <a:cubicBezTo>
                    <a:pt x="75328" y="1453992"/>
                    <a:pt x="49252" y="1443191"/>
                    <a:pt x="30027" y="1423966"/>
                  </a:cubicBezTo>
                  <a:cubicBezTo>
                    <a:pt x="10801" y="1404740"/>
                    <a:pt x="0" y="1378664"/>
                    <a:pt x="0" y="1351475"/>
                  </a:cubicBezTo>
                  <a:lnTo>
                    <a:pt x="0" y="102517"/>
                  </a:lnTo>
                  <a:cubicBezTo>
                    <a:pt x="0" y="75328"/>
                    <a:pt x="10801" y="49252"/>
                    <a:pt x="30027" y="30027"/>
                  </a:cubicBezTo>
                  <a:cubicBezTo>
                    <a:pt x="49252" y="10801"/>
                    <a:pt x="75328" y="0"/>
                    <a:pt x="102517" y="0"/>
                  </a:cubicBezTo>
                  <a:close/>
                </a:path>
              </a:pathLst>
            </a:custGeom>
            <a:gradFill rotWithShape="1">
              <a:gsLst>
                <a:gs pos="0">
                  <a:srgbClr val="05760A">
                    <a:alpha val="100000"/>
                  </a:srgbClr>
                </a:gs>
                <a:gs pos="100000">
                  <a:srgbClr val="313A47">
                    <a:alpha val="100000"/>
                  </a:srgbClr>
                </a:gs>
              </a:gsLst>
              <a:lin ang="2700000"/>
            </a:gradFill>
          </p:spPr>
        </p:sp>
        <p:sp>
          <p:nvSpPr>
            <p:cNvPr id="10" name="TextBox 10"/>
            <p:cNvSpPr txBox="1"/>
            <p:nvPr/>
          </p:nvSpPr>
          <p:spPr>
            <a:xfrm>
              <a:off x="0" y="-19050"/>
              <a:ext cx="1014366" cy="1473042"/>
            </a:xfrm>
            <a:prstGeom prst="rect">
              <a:avLst/>
            </a:prstGeom>
          </p:spPr>
          <p:txBody>
            <a:bodyPr lIns="50800" tIns="50800" rIns="50800" bIns="50800" rtlCol="0" anchor="ctr"/>
            <a:lstStyle/>
            <a:p>
              <a:pPr algn="just">
                <a:lnSpc>
                  <a:spcPts val="3435"/>
                </a:lnSpc>
              </a:pPr>
              <a:endParaRPr/>
            </a:p>
          </p:txBody>
        </p:sp>
      </p:grpSp>
      <p:sp>
        <p:nvSpPr>
          <p:cNvPr id="11" name="Freeform 11"/>
          <p:cNvSpPr/>
          <p:nvPr/>
        </p:nvSpPr>
        <p:spPr>
          <a:xfrm>
            <a:off x="15957252" y="-136674"/>
            <a:ext cx="2330748" cy="2330748"/>
          </a:xfrm>
          <a:custGeom>
            <a:avLst/>
            <a:gdLst/>
            <a:ahLst/>
            <a:cxnLst/>
            <a:rect l="l" t="t" r="r" b="b"/>
            <a:pathLst>
              <a:path w="2330748" h="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428649" y="8173449"/>
            <a:ext cx="715351" cy="715351"/>
          </a:xfrm>
          <a:custGeom>
            <a:avLst/>
            <a:gdLst/>
            <a:ahLst/>
            <a:cxnLst/>
            <a:rect l="l" t="t" r="r" b="b"/>
            <a:pathLst>
              <a:path w="715351" h="715351">
                <a:moveTo>
                  <a:pt x="0" y="0"/>
                </a:moveTo>
                <a:lnTo>
                  <a:pt x="715351" y="0"/>
                </a:lnTo>
                <a:lnTo>
                  <a:pt x="715351" y="715350"/>
                </a:lnTo>
                <a:lnTo>
                  <a:pt x="0" y="71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474472" y="6690360"/>
            <a:ext cx="7315200" cy="3596640"/>
          </a:xfrm>
          <a:custGeom>
            <a:avLst/>
            <a:gdLst/>
            <a:ahLst/>
            <a:cxnLst/>
            <a:rect l="l" t="t" r="r" b="b"/>
            <a:pathLst>
              <a:path w="7315200" h="3596640">
                <a:moveTo>
                  <a:pt x="0" y="0"/>
                </a:moveTo>
                <a:lnTo>
                  <a:pt x="7315200" y="0"/>
                </a:lnTo>
                <a:lnTo>
                  <a:pt x="7315200" y="3596640"/>
                </a:lnTo>
                <a:lnTo>
                  <a:pt x="0" y="3596640"/>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028700" y="8836027"/>
            <a:ext cx="6482358" cy="422273"/>
          </a:xfrm>
          <a:prstGeom prst="rect">
            <a:avLst/>
          </a:prstGeom>
          <a:noFill/>
          <a:ln>
            <a:solidFill>
              <a:schemeClr val="tx1"/>
            </a:solidFill>
          </a:ln>
        </p:spPr>
        <p:txBody>
          <a:bodyPr lIns="0" tIns="0" rIns="0" bIns="0" rtlCol="0" anchor="t">
            <a:spAutoFit/>
          </a:bodyPr>
          <a:lstStyle/>
          <a:p>
            <a:pPr algn="ctr">
              <a:lnSpc>
                <a:spcPts val="3500"/>
              </a:lnSpc>
            </a:pPr>
            <a:r>
              <a:rPr lang="en-US" sz="2500" b="1" i="1" u="sng">
                <a:solidFill>
                  <a:schemeClr val="bg1"/>
                </a:solidFill>
                <a:latin typeface="Montserrat Bold Italics"/>
                <a:ea typeface="Montserrat Bold Italics"/>
                <a:cs typeface="Montserrat Bold Italics"/>
                <a:sym typeface="Montserrat Bold Italics"/>
                <a:hlinkClick r:id="rId7" tooltip="https://drive.google.com/file/d/1g447yIy_VB95wCyZUugijMzC7jpHw579/view?usp=sharing">
                  <a:extLst>
                    <a:ext uri="{A12FA001-AC4F-418D-AE19-62706E023703}">
                      <ahyp:hlinkClr xmlns:ahyp="http://schemas.microsoft.com/office/drawing/2018/hyperlinkcolor" val="tx"/>
                    </a:ext>
                  </a:extLst>
                </a:hlinkClick>
              </a:rPr>
              <a:t>klik untuk unduh dataset</a:t>
            </a:r>
            <a:r>
              <a:rPr lang="en-US" sz="2500" u="sng">
                <a:solidFill>
                  <a:schemeClr val="bg1"/>
                </a:solidFill>
                <a:latin typeface="Montserrat"/>
                <a:ea typeface="Montserrat"/>
                <a:cs typeface="Montserrat"/>
                <a:sym typeface="Montserrat"/>
                <a:hlinkClick r:id="rId7" tooltip="https://drive.google.com/file/d/1g447yIy_VB95wCyZUugijMzC7jpHw579/view?usp=sharing">
                  <a:extLst>
                    <a:ext uri="{A12FA001-AC4F-418D-AE19-62706E023703}">
                      <ahyp:hlinkClr xmlns:ahyp="http://schemas.microsoft.com/office/drawing/2018/hyperlinkcolor" val="tx"/>
                    </a:ext>
                  </a:extLst>
                </a:hlinkClick>
              </a:rPr>
              <a:t> raw_data.csv</a:t>
            </a:r>
            <a:r>
              <a:rPr lang="en-US" sz="2500" b="1" i="1" u="sng">
                <a:solidFill>
                  <a:schemeClr val="bg1"/>
                </a:solidFill>
                <a:latin typeface="Montserrat Bold Italics"/>
                <a:ea typeface="Montserrat Bold Italics"/>
                <a:cs typeface="Montserrat Bold Italics"/>
                <a:sym typeface="Montserrat Bold Italics"/>
                <a:hlinkClick r:id="rId7" tooltip="https://drive.google.com/file/d/1g447yIy_VB95wCyZUugijMzC7jpHw579/view?usp=sharing">
                  <a:extLst>
                    <a:ext uri="{A12FA001-AC4F-418D-AE19-62706E023703}">
                      <ahyp:hlinkClr xmlns:ahyp="http://schemas.microsoft.com/office/drawing/2018/hyperlinkcolor" val="tx"/>
                    </a:ext>
                  </a:extLst>
                </a:hlinkClick>
              </a:rPr>
              <a:t> </a:t>
            </a:r>
          </a:p>
        </p:txBody>
      </p:sp>
      <p:sp>
        <p:nvSpPr>
          <p:cNvPr id="15" name="TextBox 15"/>
          <p:cNvSpPr txBox="1"/>
          <p:nvPr/>
        </p:nvSpPr>
        <p:spPr>
          <a:xfrm>
            <a:off x="317105" y="729649"/>
            <a:ext cx="12349291" cy="574196"/>
          </a:xfrm>
          <a:prstGeom prst="rect">
            <a:avLst/>
          </a:prstGeom>
        </p:spPr>
        <p:txBody>
          <a:bodyPr wrap="square" lIns="0" tIns="0" rIns="0" bIns="0" rtlCol="0" anchor="t">
            <a:spAutoFit/>
          </a:bodyPr>
          <a:lstStyle/>
          <a:p>
            <a:pPr algn="ctr">
              <a:lnSpc>
                <a:spcPts val="4839"/>
              </a:lnSpc>
            </a:pPr>
            <a:r>
              <a:rPr lang="en-US" sz="3456" b="1">
                <a:solidFill>
                  <a:srgbClr val="9CD52C"/>
                </a:solidFill>
                <a:latin typeface="IBM Plex Sans Bold"/>
                <a:ea typeface="IBM Plex Sans Bold"/>
                <a:cs typeface="IBM Plex Sans Bold"/>
                <a:sym typeface="IBM Plex Sans Bold"/>
              </a:rPr>
              <a:t>Menjalankan kode Python menggunakan Jupyter Lab</a:t>
            </a:r>
          </a:p>
        </p:txBody>
      </p:sp>
      <p:sp>
        <p:nvSpPr>
          <p:cNvPr id="16" name="Freeform 16"/>
          <p:cNvSpPr/>
          <p:nvPr/>
        </p:nvSpPr>
        <p:spPr>
          <a:xfrm>
            <a:off x="16640780" y="462428"/>
            <a:ext cx="963692" cy="1132545"/>
          </a:xfrm>
          <a:custGeom>
            <a:avLst/>
            <a:gdLst/>
            <a:ahLst/>
            <a:cxnLst/>
            <a:rect l="l" t="t" r="r" b="b"/>
            <a:pathLst>
              <a:path w="963692" h="1132545">
                <a:moveTo>
                  <a:pt x="0" y="0"/>
                </a:moveTo>
                <a:lnTo>
                  <a:pt x="963692" y="0"/>
                </a:lnTo>
                <a:lnTo>
                  <a:pt x="963692" y="1132544"/>
                </a:lnTo>
                <a:lnTo>
                  <a:pt x="0" y="11325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14309775" y="2058590"/>
            <a:ext cx="3573188" cy="4631770"/>
          </a:xfrm>
          <a:prstGeom prst="rect">
            <a:avLst/>
          </a:prstGeom>
        </p:spPr>
        <p:txBody>
          <a:bodyPr lIns="0" tIns="0" rIns="0" bIns="0" rtlCol="0" anchor="t">
            <a:spAutoFit/>
          </a:bodyPr>
          <a:lstStyle/>
          <a:p>
            <a:pPr algn="l">
              <a:lnSpc>
                <a:spcPts val="4580"/>
              </a:lnSpc>
            </a:pPr>
            <a:r>
              <a:rPr lang="en-US" sz="3271" i="1">
                <a:solidFill>
                  <a:srgbClr val="D7E5D8"/>
                </a:solidFill>
                <a:latin typeface="IBM Plex Sans Italics"/>
                <a:ea typeface="IBM Plex Sans Italics"/>
                <a:cs typeface="IBM Plex Sans Italics"/>
                <a:sym typeface="IBM Plex Sans Italics"/>
              </a:rPr>
              <a:t>Terdapat banyak kesalahan dalam dataset ini, seperti missing value, duplikat, format yang tidak konsisten, dan lain-lain.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598938" y="4039363"/>
            <a:ext cx="9144000" cy="9144000"/>
          </a:xfrm>
          <a:custGeom>
            <a:avLst/>
            <a:gdLst/>
            <a:ahLst/>
            <a:cxnLst/>
            <a:rect l="l" t="t" r="r" b="b"/>
            <a:pathLst>
              <a:path w="9144000" h="9144000">
                <a:moveTo>
                  <a:pt x="0" y="0"/>
                </a:moveTo>
                <a:lnTo>
                  <a:pt x="9144000" y="0"/>
                </a:lnTo>
                <a:lnTo>
                  <a:pt x="9144000" y="9144000"/>
                </a:lnTo>
                <a:lnTo>
                  <a:pt x="0" y="914400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23154" y="1602868"/>
            <a:ext cx="12088663" cy="7655432"/>
          </a:xfrm>
          <a:custGeom>
            <a:avLst/>
            <a:gdLst/>
            <a:ahLst/>
            <a:cxnLst/>
            <a:rect l="l" t="t" r="r" b="b"/>
            <a:pathLst>
              <a:path w="12088663" h="7655432">
                <a:moveTo>
                  <a:pt x="0" y="0"/>
                </a:moveTo>
                <a:lnTo>
                  <a:pt x="12088662" y="0"/>
                </a:lnTo>
                <a:lnTo>
                  <a:pt x="12088662" y="7655432"/>
                </a:lnTo>
                <a:lnTo>
                  <a:pt x="0" y="7655432"/>
                </a:lnTo>
                <a:lnTo>
                  <a:pt x="0" y="0"/>
                </a:lnTo>
                <a:close/>
              </a:path>
            </a:pathLst>
          </a:custGeom>
          <a:blipFill>
            <a:blip r:embed="rId4"/>
            <a:stretch>
              <a:fillRect/>
            </a:stretch>
          </a:blipFill>
          <a:ln w="38100" cap="sq">
            <a:solidFill>
              <a:srgbClr val="9CD52C"/>
            </a:solidFill>
            <a:prstDash val="solid"/>
            <a:miter/>
          </a:ln>
        </p:spPr>
      </p:sp>
      <p:sp>
        <p:nvSpPr>
          <p:cNvPr id="4" name="TextBox 4"/>
          <p:cNvSpPr txBox="1"/>
          <p:nvPr/>
        </p:nvSpPr>
        <p:spPr>
          <a:xfrm>
            <a:off x="-819553" y="225292"/>
            <a:ext cx="14467410" cy="803408"/>
          </a:xfrm>
          <a:prstGeom prst="rect">
            <a:avLst/>
          </a:prstGeom>
        </p:spPr>
        <p:txBody>
          <a:bodyPr lIns="0" tIns="0" rIns="0" bIns="0" rtlCol="0" anchor="t">
            <a:spAutoFit/>
          </a:bodyPr>
          <a:lstStyle/>
          <a:p>
            <a:pPr algn="ctr">
              <a:lnSpc>
                <a:spcPts val="6510"/>
              </a:lnSpc>
            </a:pPr>
            <a:r>
              <a:rPr lang="en-US" sz="4650" b="1">
                <a:solidFill>
                  <a:srgbClr val="9CD52C"/>
                </a:solidFill>
                <a:latin typeface="IBM Plex Sans Bold"/>
                <a:ea typeface="IBM Plex Sans Bold"/>
                <a:cs typeface="IBM Plex Sans Bold"/>
                <a:sym typeface="IBM Plex Sans Bold"/>
              </a:rPr>
              <a:t>Menentukan batas bawah dan batas atas</a:t>
            </a:r>
          </a:p>
        </p:txBody>
      </p:sp>
      <p:sp>
        <p:nvSpPr>
          <p:cNvPr id="5" name="Freeform 5"/>
          <p:cNvSpPr/>
          <p:nvPr/>
        </p:nvSpPr>
        <p:spPr>
          <a:xfrm>
            <a:off x="16133730" y="78709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847192" y="0"/>
            <a:ext cx="7315200" cy="3596640"/>
          </a:xfrm>
          <a:custGeom>
            <a:avLst/>
            <a:gdLst/>
            <a:ahLst/>
            <a:cxnLst/>
            <a:rect l="l" t="t" r="r" b="b"/>
            <a:pathLst>
              <a:path w="7315200" h="3596640">
                <a:moveTo>
                  <a:pt x="0" y="0"/>
                </a:moveTo>
                <a:lnTo>
                  <a:pt x="7315200" y="0"/>
                </a:lnTo>
                <a:lnTo>
                  <a:pt x="7315200" y="3596640"/>
                </a:lnTo>
                <a:lnTo>
                  <a:pt x="0" y="3596640"/>
                </a:lnTo>
                <a:lnTo>
                  <a:pt x="0" y="0"/>
                </a:lnTo>
                <a:close/>
              </a:path>
            </a:pathLst>
          </a:custGeom>
          <a:blipFill>
            <a:blip r:embed="rId7">
              <a:alphaModFix amt="44999"/>
              <a:extLst>
                <a:ext uri="{96DAC541-7B7A-43D3-8B79-37D633B846F1}">
                  <asvg:svgBlip xmlns:asvg="http://schemas.microsoft.com/office/drawing/2016/SVG/main" r:embed="rId8"/>
                </a:ext>
              </a:extLst>
            </a:blip>
            <a:stretch>
              <a:fillRect/>
            </a:stretch>
          </a:blipFill>
        </p:spPr>
      </p:sp>
      <p:sp>
        <p:nvSpPr>
          <p:cNvPr id="7" name="Freeform 7"/>
          <p:cNvSpPr/>
          <p:nvPr/>
        </p:nvSpPr>
        <p:spPr>
          <a:xfrm>
            <a:off x="13647857" y="2859764"/>
            <a:ext cx="4257981" cy="3499286"/>
          </a:xfrm>
          <a:custGeom>
            <a:avLst/>
            <a:gdLst/>
            <a:ahLst/>
            <a:cxnLst/>
            <a:rect l="l" t="t" r="r" b="b"/>
            <a:pathLst>
              <a:path w="4257981" h="3499286">
                <a:moveTo>
                  <a:pt x="0" y="0"/>
                </a:moveTo>
                <a:lnTo>
                  <a:pt x="4257981" y="0"/>
                </a:lnTo>
                <a:lnTo>
                  <a:pt x="4257981" y="3499286"/>
                </a:lnTo>
                <a:lnTo>
                  <a:pt x="0" y="34992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529545" y="-1273055"/>
            <a:ext cx="9144000" cy="9144000"/>
          </a:xfrm>
          <a:custGeom>
            <a:avLst/>
            <a:gdLst/>
            <a:ahLst/>
            <a:cxnLst/>
            <a:rect l="l" t="t" r="r" b="b"/>
            <a:pathLst>
              <a:path w="9144000" h="9144000">
                <a:moveTo>
                  <a:pt x="0" y="0"/>
                </a:moveTo>
                <a:lnTo>
                  <a:pt x="9144000" y="0"/>
                </a:lnTo>
                <a:lnTo>
                  <a:pt x="9144000" y="9144000"/>
                </a:lnTo>
                <a:lnTo>
                  <a:pt x="0" y="914400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04273" y="6341488"/>
            <a:ext cx="5240263" cy="5240263"/>
          </a:xfrm>
          <a:custGeom>
            <a:avLst/>
            <a:gdLst/>
            <a:ahLst/>
            <a:cxnLst/>
            <a:rect l="l" t="t" r="r" b="b"/>
            <a:pathLst>
              <a:path w="5240263" h="5240263">
                <a:moveTo>
                  <a:pt x="0" y="0"/>
                </a:moveTo>
                <a:lnTo>
                  <a:pt x="5240263" y="0"/>
                </a:lnTo>
                <a:lnTo>
                  <a:pt x="5240263" y="5240264"/>
                </a:lnTo>
                <a:lnTo>
                  <a:pt x="0" y="52402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847192" y="0"/>
            <a:ext cx="7315200" cy="3596640"/>
          </a:xfrm>
          <a:custGeom>
            <a:avLst/>
            <a:gdLst/>
            <a:ahLst/>
            <a:cxnLst/>
            <a:rect l="l" t="t" r="r" b="b"/>
            <a:pathLst>
              <a:path w="7315200" h="3596640">
                <a:moveTo>
                  <a:pt x="0" y="0"/>
                </a:moveTo>
                <a:lnTo>
                  <a:pt x="7315200" y="0"/>
                </a:lnTo>
                <a:lnTo>
                  <a:pt x="7315200" y="3596640"/>
                </a:lnTo>
                <a:lnTo>
                  <a:pt x="0" y="359664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432088"/>
            <a:ext cx="16230600" cy="4505071"/>
          </a:xfrm>
          <a:custGeom>
            <a:avLst/>
            <a:gdLst/>
            <a:ahLst/>
            <a:cxnLst/>
            <a:rect l="l" t="t" r="r" b="b"/>
            <a:pathLst>
              <a:path w="16230600" h="4505071">
                <a:moveTo>
                  <a:pt x="0" y="0"/>
                </a:moveTo>
                <a:lnTo>
                  <a:pt x="16230600" y="0"/>
                </a:lnTo>
                <a:lnTo>
                  <a:pt x="16230600" y="4505071"/>
                </a:lnTo>
                <a:lnTo>
                  <a:pt x="0" y="4505071"/>
                </a:lnTo>
                <a:lnTo>
                  <a:pt x="0" y="0"/>
                </a:lnTo>
                <a:close/>
              </a:path>
            </a:pathLst>
          </a:custGeom>
          <a:blipFill>
            <a:blip r:embed="rId8"/>
            <a:stretch>
              <a:fillRect/>
            </a:stretch>
          </a:blipFill>
          <a:ln w="38100" cap="sq">
            <a:solidFill>
              <a:srgbClr val="9CD52C"/>
            </a:solidFill>
            <a:prstDash val="solid"/>
            <a:miter/>
          </a:ln>
        </p:spPr>
      </p:sp>
      <p:sp>
        <p:nvSpPr>
          <p:cNvPr id="6" name="TextBox 6"/>
          <p:cNvSpPr txBox="1"/>
          <p:nvPr/>
        </p:nvSpPr>
        <p:spPr>
          <a:xfrm>
            <a:off x="-4981776" y="225292"/>
            <a:ext cx="14467410" cy="803408"/>
          </a:xfrm>
          <a:prstGeom prst="rect">
            <a:avLst/>
          </a:prstGeom>
        </p:spPr>
        <p:txBody>
          <a:bodyPr lIns="0" tIns="0" rIns="0" bIns="0" rtlCol="0" anchor="t">
            <a:spAutoFit/>
          </a:bodyPr>
          <a:lstStyle/>
          <a:p>
            <a:pPr algn="ctr">
              <a:lnSpc>
                <a:spcPts val="6510"/>
              </a:lnSpc>
            </a:pPr>
            <a:r>
              <a:rPr lang="en-US" sz="4650" b="1">
                <a:solidFill>
                  <a:srgbClr val="9CD52C"/>
                </a:solidFill>
                <a:latin typeface="IBM Plex Sans Bold"/>
                <a:ea typeface="IBM Plex Sans Bold"/>
                <a:cs typeface="IBM Plex Sans Bold"/>
                <a:sym typeface="IBM Plex Sans Bold"/>
              </a:rPr>
              <a:t>Capping</a:t>
            </a:r>
          </a:p>
        </p:txBody>
      </p:sp>
      <p:sp>
        <p:nvSpPr>
          <p:cNvPr id="7" name="AutoShape 7"/>
          <p:cNvSpPr/>
          <p:nvPr/>
        </p:nvSpPr>
        <p:spPr>
          <a:xfrm flipH="1" flipV="1">
            <a:off x="-2644628" y="9722479"/>
            <a:ext cx="19109198"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1028700" y="6274813"/>
            <a:ext cx="15286040" cy="1180465"/>
          </a:xfrm>
          <a:prstGeom prst="rect">
            <a:avLst/>
          </a:prstGeom>
        </p:spPr>
        <p:txBody>
          <a:bodyPr lIns="0" tIns="0" rIns="0" bIns="0" rtlCol="0" anchor="t">
            <a:spAutoFit/>
          </a:bodyPr>
          <a:lstStyle/>
          <a:p>
            <a:pPr algn="l">
              <a:lnSpc>
                <a:spcPts val="4759"/>
              </a:lnSpc>
            </a:pPr>
            <a:r>
              <a:rPr lang="en-US" sz="3399">
                <a:solidFill>
                  <a:srgbClr val="D7E5D8"/>
                </a:solidFill>
                <a:latin typeface="IBM Plex Sans"/>
                <a:ea typeface="IBM Plex Sans"/>
                <a:cs typeface="IBM Plex Sans"/>
                <a:sym typeface="IBM Plex Sans"/>
              </a:rPr>
              <a:t>Dengan metode capping, nilai outlier tidak akan di hapus melainkan akan diisi dengan nilai batas bawah atau batas atas.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52508" y="470799"/>
            <a:ext cx="9144000" cy="8525484"/>
          </a:xfrm>
          <a:custGeom>
            <a:avLst/>
            <a:gdLst/>
            <a:ahLst/>
            <a:cxnLst/>
            <a:rect l="l" t="t" r="r" b="b"/>
            <a:pathLst>
              <a:path w="9144000" h="8525484">
                <a:moveTo>
                  <a:pt x="0" y="0"/>
                </a:moveTo>
                <a:lnTo>
                  <a:pt x="9144000" y="0"/>
                </a:lnTo>
                <a:lnTo>
                  <a:pt x="9144000" y="8525484"/>
                </a:lnTo>
                <a:lnTo>
                  <a:pt x="0" y="8525484"/>
                </a:lnTo>
                <a:lnTo>
                  <a:pt x="0" y="0"/>
                </a:lnTo>
                <a:close/>
              </a:path>
            </a:pathLst>
          </a:custGeom>
          <a:blipFill>
            <a:blip r:embed="rId2"/>
            <a:stretch>
              <a:fillRect/>
            </a:stretch>
          </a:blipFill>
          <a:ln w="38100" cap="sq">
            <a:solidFill>
              <a:srgbClr val="9CD52C"/>
            </a:solidFill>
            <a:prstDash val="solid"/>
            <a:miter/>
          </a:ln>
        </p:spPr>
      </p:sp>
      <p:sp>
        <p:nvSpPr>
          <p:cNvPr id="3" name="Freeform 3"/>
          <p:cNvSpPr/>
          <p:nvPr/>
        </p:nvSpPr>
        <p:spPr>
          <a:xfrm>
            <a:off x="10200325" y="470799"/>
            <a:ext cx="7658105" cy="4408131"/>
          </a:xfrm>
          <a:custGeom>
            <a:avLst/>
            <a:gdLst/>
            <a:ahLst/>
            <a:cxnLst/>
            <a:rect l="l" t="t" r="r" b="b"/>
            <a:pathLst>
              <a:path w="7658105" h="4408131">
                <a:moveTo>
                  <a:pt x="0" y="0"/>
                </a:moveTo>
                <a:lnTo>
                  <a:pt x="7658106" y="0"/>
                </a:lnTo>
                <a:lnTo>
                  <a:pt x="7658106" y="4408131"/>
                </a:lnTo>
                <a:lnTo>
                  <a:pt x="0" y="4408131"/>
                </a:lnTo>
                <a:lnTo>
                  <a:pt x="0" y="0"/>
                </a:lnTo>
                <a:close/>
              </a:path>
            </a:pathLst>
          </a:custGeom>
          <a:blipFill>
            <a:blip r:embed="rId3"/>
            <a:stretch>
              <a:fillRect t="-96051"/>
            </a:stretch>
          </a:blipFill>
          <a:ln w="38100" cap="sq">
            <a:solidFill>
              <a:srgbClr val="9CD52C"/>
            </a:solidFill>
            <a:prstDash val="solid"/>
            <a:miter/>
          </a:ln>
        </p:spPr>
      </p:sp>
      <p:sp>
        <p:nvSpPr>
          <p:cNvPr id="4" name="TextBox 4"/>
          <p:cNvSpPr txBox="1"/>
          <p:nvPr/>
        </p:nvSpPr>
        <p:spPr>
          <a:xfrm>
            <a:off x="10200325" y="5076825"/>
            <a:ext cx="7366767" cy="1780540"/>
          </a:xfrm>
          <a:prstGeom prst="rect">
            <a:avLst/>
          </a:prstGeom>
        </p:spPr>
        <p:txBody>
          <a:bodyPr lIns="0" tIns="0" rIns="0" bIns="0" rtlCol="0" anchor="t">
            <a:spAutoFit/>
          </a:bodyPr>
          <a:lstStyle/>
          <a:p>
            <a:pPr algn="l">
              <a:lnSpc>
                <a:spcPts val="4759"/>
              </a:lnSpc>
            </a:pPr>
            <a:r>
              <a:rPr lang="en-US" sz="3399">
                <a:solidFill>
                  <a:srgbClr val="FFFFFF"/>
                </a:solidFill>
                <a:latin typeface="IBM Plex Sans"/>
                <a:ea typeface="IBM Plex Sans"/>
                <a:cs typeface="IBM Plex Sans"/>
                <a:sym typeface="IBM Plex Sans"/>
              </a:rPr>
              <a:t>Akhirnya dataset yang kita punya sudah bersih dari kesalahan yang ada.</a:t>
            </a:r>
          </a:p>
        </p:txBody>
      </p:sp>
      <p:sp>
        <p:nvSpPr>
          <p:cNvPr id="5" name="TextBox 5"/>
          <p:cNvSpPr txBox="1"/>
          <p:nvPr/>
        </p:nvSpPr>
        <p:spPr>
          <a:xfrm>
            <a:off x="10200325" y="7057390"/>
            <a:ext cx="7366767" cy="1780540"/>
          </a:xfrm>
          <a:prstGeom prst="rect">
            <a:avLst/>
          </a:prstGeom>
        </p:spPr>
        <p:txBody>
          <a:bodyPr lIns="0" tIns="0" rIns="0" bIns="0" rtlCol="0" anchor="t">
            <a:spAutoFit/>
          </a:bodyPr>
          <a:lstStyle/>
          <a:p>
            <a:pPr algn="l">
              <a:lnSpc>
                <a:spcPts val="4759"/>
              </a:lnSpc>
            </a:pPr>
            <a:r>
              <a:rPr lang="en-US" sz="3399">
                <a:solidFill>
                  <a:srgbClr val="FFFFFF"/>
                </a:solidFill>
                <a:latin typeface="IBM Plex Sans"/>
                <a:ea typeface="IBM Plex Sans"/>
                <a:cs typeface="IBM Plex Sans"/>
                <a:sym typeface="IBM Plex Sans"/>
              </a:rPr>
              <a:t>Kita akan menyimpan dataset yang sudah dibersihkan ini menjadi format csv</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58463" y="1336163"/>
            <a:ext cx="14864889" cy="7922137"/>
          </a:xfrm>
          <a:custGeom>
            <a:avLst/>
            <a:gdLst/>
            <a:ahLst/>
            <a:cxnLst/>
            <a:rect l="l" t="t" r="r" b="b"/>
            <a:pathLst>
              <a:path w="14864889" h="7922137">
                <a:moveTo>
                  <a:pt x="0" y="0"/>
                </a:moveTo>
                <a:lnTo>
                  <a:pt x="14864890" y="0"/>
                </a:lnTo>
                <a:lnTo>
                  <a:pt x="14864890" y="7922137"/>
                </a:lnTo>
                <a:lnTo>
                  <a:pt x="0" y="7922137"/>
                </a:lnTo>
                <a:lnTo>
                  <a:pt x="0" y="0"/>
                </a:lnTo>
                <a:close/>
              </a:path>
            </a:pathLst>
          </a:custGeom>
          <a:blipFill>
            <a:blip r:embed="rId2"/>
            <a:stretch>
              <a:fillRect/>
            </a:stretch>
          </a:blipFill>
          <a:ln w="38100" cap="sq">
            <a:solidFill>
              <a:srgbClr val="9CD52C"/>
            </a:solidFill>
            <a:prstDash val="solid"/>
            <a:miter/>
          </a:ln>
        </p:spPr>
      </p:sp>
      <p:sp>
        <p:nvSpPr>
          <p:cNvPr id="3" name="TextBox 3"/>
          <p:cNvSpPr txBox="1"/>
          <p:nvPr/>
        </p:nvSpPr>
        <p:spPr>
          <a:xfrm>
            <a:off x="-4516288" y="225292"/>
            <a:ext cx="14467410" cy="803408"/>
          </a:xfrm>
          <a:prstGeom prst="rect">
            <a:avLst/>
          </a:prstGeom>
        </p:spPr>
        <p:txBody>
          <a:bodyPr lIns="0" tIns="0" rIns="0" bIns="0" rtlCol="0" anchor="t">
            <a:spAutoFit/>
          </a:bodyPr>
          <a:lstStyle/>
          <a:p>
            <a:pPr algn="ctr">
              <a:lnSpc>
                <a:spcPts val="6510"/>
              </a:lnSpc>
            </a:pPr>
            <a:r>
              <a:rPr lang="en-US" sz="4650" b="1">
                <a:solidFill>
                  <a:srgbClr val="9CD52C"/>
                </a:solidFill>
                <a:latin typeface="IBM Plex Sans Bold"/>
                <a:ea typeface="IBM Plex Sans Bold"/>
                <a:cs typeface="IBM Plex Sans Bold"/>
                <a:sym typeface="IBM Plex Sans Bold"/>
              </a:rPr>
              <a:t>Clean_data.csv</a:t>
            </a:r>
          </a:p>
        </p:txBody>
      </p:sp>
      <p:sp>
        <p:nvSpPr>
          <p:cNvPr id="4" name="TextBox 4"/>
          <p:cNvSpPr txBox="1"/>
          <p:nvPr/>
        </p:nvSpPr>
        <p:spPr>
          <a:xfrm>
            <a:off x="659133" y="9505950"/>
            <a:ext cx="10117878" cy="538320"/>
          </a:xfrm>
          <a:prstGeom prst="rect">
            <a:avLst/>
          </a:prstGeom>
        </p:spPr>
        <p:txBody>
          <a:bodyPr lIns="0" tIns="0" rIns="0" bIns="0" rtlCol="0" anchor="t">
            <a:spAutoFit/>
          </a:bodyPr>
          <a:lstStyle/>
          <a:p>
            <a:pPr algn="ctr">
              <a:lnSpc>
                <a:spcPts val="4453"/>
              </a:lnSpc>
            </a:pPr>
            <a:r>
              <a:rPr lang="en-US" sz="3181" b="1" u="sng">
                <a:solidFill>
                  <a:schemeClr val="bg1"/>
                </a:solidFill>
                <a:latin typeface="Open Sans Bold"/>
                <a:ea typeface="Open Sans Bold"/>
                <a:cs typeface="Open Sans Bold"/>
                <a:sym typeface="Open Sans Bold"/>
                <a:hlinkClick r:id="rId3" tooltip="https://github.com/Yandias1/PythonDataCleaningProject">
                  <a:extLst>
                    <a:ext uri="{A12FA001-AC4F-418D-AE19-62706E023703}">
                      <ahyp:hlinkClr xmlns:ahyp="http://schemas.microsoft.com/office/drawing/2018/hyperlinkcolor" val="tx"/>
                    </a:ext>
                  </a:extLst>
                </a:hlinkClick>
              </a:rPr>
              <a:t>Klik untuk unduh kode python </a:t>
            </a:r>
            <a:r>
              <a:rPr lang="en-US" sz="3181" u="sng">
                <a:solidFill>
                  <a:schemeClr val="bg1"/>
                </a:solidFill>
                <a:latin typeface="Open Sans"/>
                <a:ea typeface="Open Sans"/>
                <a:cs typeface="Open Sans"/>
                <a:sym typeface="Open Sans"/>
                <a:hlinkClick r:id="rId3" tooltip="https://github.com/Yandias1/PythonDataCleaningProject">
                  <a:extLst>
                    <a:ext uri="{A12FA001-AC4F-418D-AE19-62706E023703}">
                      <ahyp:hlinkClr xmlns:ahyp="http://schemas.microsoft.com/office/drawing/2018/hyperlinkcolor" val="tx"/>
                    </a:ext>
                  </a:extLst>
                </a:hlinkClick>
              </a:rPr>
              <a:t>Data_Cleaning.ipynb</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205954" y="2059946"/>
            <a:ext cx="6488044" cy="6167107"/>
            <a:chOff x="0" y="0"/>
            <a:chExt cx="5079771" cy="4828496"/>
          </a:xfrm>
        </p:grpSpPr>
        <p:sp>
          <p:nvSpPr>
            <p:cNvPr id="3" name="Freeform 3"/>
            <p:cNvSpPr/>
            <p:nvPr/>
          </p:nvSpPr>
          <p:spPr>
            <a:xfrm>
              <a:off x="0" y="0"/>
              <a:ext cx="5079771" cy="4828496"/>
            </a:xfrm>
            <a:custGeom>
              <a:avLst/>
              <a:gdLst/>
              <a:ahLst/>
              <a:cxnLst/>
              <a:rect l="l" t="t" r="r" b="b"/>
              <a:pathLst>
                <a:path w="5079771" h="4828496">
                  <a:moveTo>
                    <a:pt x="3809828" y="0"/>
                  </a:moveTo>
                  <a:lnTo>
                    <a:pt x="1269943" y="0"/>
                  </a:lnTo>
                  <a:lnTo>
                    <a:pt x="0" y="2414248"/>
                  </a:lnTo>
                  <a:lnTo>
                    <a:pt x="1269943" y="4828496"/>
                  </a:lnTo>
                  <a:lnTo>
                    <a:pt x="3809829" y="4828496"/>
                  </a:lnTo>
                  <a:lnTo>
                    <a:pt x="5079771" y="2414248"/>
                  </a:lnTo>
                  <a:close/>
                </a:path>
              </a:pathLst>
            </a:custGeom>
            <a:blipFill>
              <a:blip r:embed="rId2"/>
              <a:stretch>
                <a:fillRect t="-2602" b="-2602"/>
              </a:stretch>
            </a:blipFill>
            <a:ln w="38100" cap="sq">
              <a:solidFill>
                <a:srgbClr val="B7EE4A"/>
              </a:solidFill>
              <a:prstDash val="solid"/>
              <a:miter/>
            </a:ln>
          </p:spPr>
        </p:sp>
      </p:grpSp>
      <p:sp>
        <p:nvSpPr>
          <p:cNvPr id="4" name="Freeform 4"/>
          <p:cNvSpPr/>
          <p:nvPr/>
        </p:nvSpPr>
        <p:spPr>
          <a:xfrm>
            <a:off x="15828930" y="75661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flipH="1">
            <a:off x="10480081" y="10287000"/>
            <a:ext cx="16463090" cy="0"/>
          </a:xfrm>
          <a:prstGeom prst="line">
            <a:avLst/>
          </a:prstGeom>
          <a:ln w="19050" cap="flat">
            <a:solidFill>
              <a:srgbClr val="FFFFFF"/>
            </a:solidFill>
            <a:prstDash val="solid"/>
            <a:headEnd type="none" w="sm" len="sm"/>
            <a:tailEnd type="none" w="sm" len="sm"/>
          </a:ln>
        </p:spPr>
      </p:sp>
      <p:sp>
        <p:nvSpPr>
          <p:cNvPr id="6" name="AutoShape 6"/>
          <p:cNvSpPr/>
          <p:nvPr/>
        </p:nvSpPr>
        <p:spPr>
          <a:xfrm flipH="1" flipV="1">
            <a:off x="-2797028" y="9570079"/>
            <a:ext cx="19109198" cy="0"/>
          </a:xfrm>
          <a:prstGeom prst="line">
            <a:avLst/>
          </a:prstGeom>
          <a:ln w="19050" cap="flat">
            <a:solidFill>
              <a:srgbClr val="FFFFFF"/>
            </a:solidFill>
            <a:prstDash val="solid"/>
            <a:headEnd type="none" w="sm" len="sm"/>
            <a:tailEnd type="none" w="sm" len="sm"/>
          </a:ln>
        </p:spPr>
      </p:sp>
      <p:sp>
        <p:nvSpPr>
          <p:cNvPr id="7" name="Freeform 7"/>
          <p:cNvSpPr/>
          <p:nvPr/>
        </p:nvSpPr>
        <p:spPr>
          <a:xfrm>
            <a:off x="11902849" y="-646671"/>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6101551" y="5358489"/>
            <a:ext cx="5332499" cy="2868565"/>
            <a:chOff x="0" y="0"/>
            <a:chExt cx="7109998" cy="3824753"/>
          </a:xfrm>
        </p:grpSpPr>
        <p:sp>
          <p:nvSpPr>
            <p:cNvPr id="9" name="Freeform 9"/>
            <p:cNvSpPr/>
            <p:nvPr/>
          </p:nvSpPr>
          <p:spPr>
            <a:xfrm>
              <a:off x="0" y="0"/>
              <a:ext cx="965859" cy="965859"/>
            </a:xfrm>
            <a:custGeom>
              <a:avLst/>
              <a:gdLst/>
              <a:ahLst/>
              <a:cxnLst/>
              <a:rect l="l" t="t" r="r" b="b"/>
              <a:pathLst>
                <a:path w="965859" h="965859">
                  <a:moveTo>
                    <a:pt x="0" y="0"/>
                  </a:moveTo>
                  <a:lnTo>
                    <a:pt x="965859" y="0"/>
                  </a:lnTo>
                  <a:lnTo>
                    <a:pt x="965859" y="965859"/>
                  </a:lnTo>
                  <a:lnTo>
                    <a:pt x="0" y="96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0" y="1432610"/>
              <a:ext cx="961641" cy="961641"/>
            </a:xfrm>
            <a:custGeom>
              <a:avLst/>
              <a:gdLst/>
              <a:ahLst/>
              <a:cxnLst/>
              <a:rect l="l" t="t" r="r" b="b"/>
              <a:pathLst>
                <a:path w="961641" h="961641">
                  <a:moveTo>
                    <a:pt x="0" y="0"/>
                  </a:moveTo>
                  <a:lnTo>
                    <a:pt x="961641" y="0"/>
                  </a:lnTo>
                  <a:lnTo>
                    <a:pt x="961641" y="961641"/>
                  </a:lnTo>
                  <a:lnTo>
                    <a:pt x="0" y="9616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2109" y="2861003"/>
              <a:ext cx="963750" cy="963750"/>
            </a:xfrm>
            <a:custGeom>
              <a:avLst/>
              <a:gdLst/>
              <a:ahLst/>
              <a:cxnLst/>
              <a:rect l="l" t="t" r="r" b="b"/>
              <a:pathLst>
                <a:path w="963750" h="963750">
                  <a:moveTo>
                    <a:pt x="0" y="0"/>
                  </a:moveTo>
                  <a:lnTo>
                    <a:pt x="963750" y="0"/>
                  </a:lnTo>
                  <a:lnTo>
                    <a:pt x="963750" y="963749"/>
                  </a:lnTo>
                  <a:lnTo>
                    <a:pt x="0" y="9637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443704" y="191977"/>
              <a:ext cx="3693751" cy="534280"/>
            </a:xfrm>
            <a:prstGeom prst="rect">
              <a:avLst/>
            </a:prstGeom>
          </p:spPr>
          <p:txBody>
            <a:bodyPr lIns="0" tIns="0" rIns="0" bIns="0" rtlCol="0" anchor="t">
              <a:spAutoFit/>
            </a:bodyPr>
            <a:lstStyle/>
            <a:p>
              <a:pPr algn="ctr">
                <a:lnSpc>
                  <a:spcPts val="3352"/>
                </a:lnSpc>
              </a:pPr>
              <a:r>
                <a:rPr lang="en-US" sz="2394" b="1">
                  <a:solidFill>
                    <a:srgbClr val="FFFFFF"/>
                  </a:solidFill>
                  <a:latin typeface="IBM Plex Sans Bold"/>
                  <a:ea typeface="IBM Plex Sans Bold"/>
                  <a:cs typeface="IBM Plex Sans Bold"/>
                  <a:sym typeface="IBM Plex Sans Bold"/>
                </a:rPr>
                <a:t>+62 851 8288 0966</a:t>
              </a:r>
            </a:p>
          </p:txBody>
        </p:sp>
        <p:sp>
          <p:nvSpPr>
            <p:cNvPr id="13" name="TextBox 13"/>
            <p:cNvSpPr txBox="1"/>
            <p:nvPr/>
          </p:nvSpPr>
          <p:spPr>
            <a:xfrm>
              <a:off x="1443704" y="1621951"/>
              <a:ext cx="5666294" cy="539892"/>
            </a:xfrm>
            <a:prstGeom prst="rect">
              <a:avLst/>
            </a:prstGeom>
          </p:spPr>
          <p:txBody>
            <a:bodyPr lIns="0" tIns="0" rIns="0" bIns="0" rtlCol="0" anchor="t">
              <a:spAutoFit/>
            </a:bodyPr>
            <a:lstStyle/>
            <a:p>
              <a:pPr algn="ctr">
                <a:lnSpc>
                  <a:spcPts val="3352"/>
                </a:lnSpc>
              </a:pPr>
              <a:r>
                <a:rPr lang="en-US" sz="2394" u="sng">
                  <a:solidFill>
                    <a:schemeClr val="bg1"/>
                  </a:solidFill>
                  <a:latin typeface="IBM Plex Sans"/>
                  <a:ea typeface="IBM Plex Sans"/>
                  <a:cs typeface="IBM Plex Sans"/>
                  <a:sym typeface="IBM Plex Sans"/>
                  <a:hlinkClick r:id="rId13" tooltip="mailto:yandiadisaputra11@gmail.com">
                    <a:extLst>
                      <a:ext uri="{A12FA001-AC4F-418D-AE19-62706E023703}">
                        <ahyp:hlinkClr xmlns:ahyp="http://schemas.microsoft.com/office/drawing/2018/hyperlinkcolor" val="tx"/>
                      </a:ext>
                    </a:extLst>
                  </a:hlinkClick>
                </a:rPr>
                <a:t>yandiadisaputra11@gmail.com</a:t>
              </a:r>
            </a:p>
          </p:txBody>
        </p:sp>
        <p:sp>
          <p:nvSpPr>
            <p:cNvPr id="14" name="TextBox 14"/>
            <p:cNvSpPr txBox="1"/>
            <p:nvPr/>
          </p:nvSpPr>
          <p:spPr>
            <a:xfrm>
              <a:off x="1443704" y="3051925"/>
              <a:ext cx="3237512" cy="539892"/>
            </a:xfrm>
            <a:prstGeom prst="rect">
              <a:avLst/>
            </a:prstGeom>
          </p:spPr>
          <p:txBody>
            <a:bodyPr lIns="0" tIns="0" rIns="0" bIns="0" rtlCol="0" anchor="t">
              <a:spAutoFit/>
            </a:bodyPr>
            <a:lstStyle/>
            <a:p>
              <a:pPr algn="ctr">
                <a:lnSpc>
                  <a:spcPts val="3352"/>
                </a:lnSpc>
              </a:pPr>
              <a:r>
                <a:rPr lang="en-US" sz="2394" u="sng">
                  <a:solidFill>
                    <a:schemeClr val="bg1"/>
                  </a:solidFill>
                  <a:latin typeface="IBM Plex Sans"/>
                  <a:ea typeface="IBM Plex Sans"/>
                  <a:cs typeface="IBM Plex Sans"/>
                  <a:sym typeface="IBM Plex Sans"/>
                  <a:hlinkClick r:id="rId14" tooltip="https://www.linkedin.com/in/yandi-adi-saputra-90183a277">
                    <a:extLst>
                      <a:ext uri="{A12FA001-AC4F-418D-AE19-62706E023703}">
                        <ahyp:hlinkClr xmlns:ahyp="http://schemas.microsoft.com/office/drawing/2018/hyperlinkcolor" val="tx"/>
                      </a:ext>
                    </a:extLst>
                  </a:hlinkClick>
                </a:rPr>
                <a:t>Yandi Adi Saputra</a:t>
              </a:r>
            </a:p>
          </p:txBody>
        </p:sp>
      </p:grpSp>
      <p:sp>
        <p:nvSpPr>
          <p:cNvPr id="15" name="Freeform 15"/>
          <p:cNvSpPr/>
          <p:nvPr/>
        </p:nvSpPr>
        <p:spPr>
          <a:xfrm>
            <a:off x="11812006" y="1756494"/>
            <a:ext cx="6250285" cy="6250285"/>
          </a:xfrm>
          <a:custGeom>
            <a:avLst/>
            <a:gdLst/>
            <a:ahLst/>
            <a:cxnLst/>
            <a:rect l="l" t="t" r="r" b="b"/>
            <a:pathLst>
              <a:path w="6250285" h="6250285">
                <a:moveTo>
                  <a:pt x="0" y="0"/>
                </a:moveTo>
                <a:lnTo>
                  <a:pt x="6250285" y="0"/>
                </a:lnTo>
                <a:lnTo>
                  <a:pt x="6250285" y="6250285"/>
                </a:lnTo>
                <a:lnTo>
                  <a:pt x="0" y="6250285"/>
                </a:lnTo>
                <a:lnTo>
                  <a:pt x="0" y="0"/>
                </a:lnTo>
                <a:close/>
              </a:path>
            </a:pathLst>
          </a:custGeom>
          <a:blipFill>
            <a:blip r:embed="rId15">
              <a:alphaModFix amt="60000"/>
              <a:extLst>
                <a:ext uri="{96DAC541-7B7A-43D3-8B79-37D633B846F1}">
                  <asvg:svgBlip xmlns:asvg="http://schemas.microsoft.com/office/drawing/2016/SVG/main" r:embed="rId16"/>
                </a:ext>
              </a:extLst>
            </a:blip>
            <a:stretch>
              <a:fillRect/>
            </a:stretch>
          </a:blipFill>
        </p:spPr>
      </p:sp>
      <p:sp>
        <p:nvSpPr>
          <p:cNvPr id="16" name="Freeform 16"/>
          <p:cNvSpPr/>
          <p:nvPr/>
        </p:nvSpPr>
        <p:spPr>
          <a:xfrm>
            <a:off x="12614997" y="2513983"/>
            <a:ext cx="4644303" cy="5210999"/>
          </a:xfrm>
          <a:custGeom>
            <a:avLst/>
            <a:gdLst/>
            <a:ahLst/>
            <a:cxnLst/>
            <a:rect l="l" t="t" r="r" b="b"/>
            <a:pathLst>
              <a:path w="4644303" h="5210999">
                <a:moveTo>
                  <a:pt x="0" y="0"/>
                </a:moveTo>
                <a:lnTo>
                  <a:pt x="4644303" y="0"/>
                </a:lnTo>
                <a:lnTo>
                  <a:pt x="4644303" y="5210999"/>
                </a:lnTo>
                <a:lnTo>
                  <a:pt x="0" y="521099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TextBox 17"/>
          <p:cNvSpPr txBox="1"/>
          <p:nvPr/>
        </p:nvSpPr>
        <p:spPr>
          <a:xfrm>
            <a:off x="6101551" y="3196540"/>
            <a:ext cx="4755689" cy="805378"/>
          </a:xfrm>
          <a:prstGeom prst="rect">
            <a:avLst/>
          </a:prstGeom>
        </p:spPr>
        <p:txBody>
          <a:bodyPr lIns="0" tIns="0" rIns="0" bIns="0" rtlCol="0" anchor="t">
            <a:spAutoFit/>
          </a:bodyPr>
          <a:lstStyle/>
          <a:p>
            <a:pPr algn="l">
              <a:lnSpc>
                <a:spcPts val="6339"/>
              </a:lnSpc>
            </a:pPr>
            <a:r>
              <a:rPr lang="en-US" sz="5067" b="1" spc="-15">
                <a:solidFill>
                  <a:srgbClr val="B7EE4A"/>
                </a:solidFill>
                <a:latin typeface="IBM Plex Sans Bold"/>
                <a:ea typeface="IBM Plex Sans Bold"/>
                <a:cs typeface="IBM Plex Sans Bold"/>
                <a:sym typeface="IBM Plex Sans Bold"/>
              </a:rPr>
              <a:t>CONTACT ME!</a:t>
            </a:r>
          </a:p>
        </p:txBody>
      </p:sp>
      <p:sp>
        <p:nvSpPr>
          <p:cNvPr id="18" name="TextBox 18"/>
          <p:cNvSpPr txBox="1"/>
          <p:nvPr/>
        </p:nvSpPr>
        <p:spPr>
          <a:xfrm>
            <a:off x="6101551" y="4203414"/>
            <a:ext cx="5379269" cy="678222"/>
          </a:xfrm>
          <a:prstGeom prst="rect">
            <a:avLst/>
          </a:prstGeom>
        </p:spPr>
        <p:txBody>
          <a:bodyPr lIns="0" tIns="0" rIns="0" bIns="0" rtlCol="0" anchor="t">
            <a:spAutoFit/>
          </a:bodyPr>
          <a:lstStyle/>
          <a:p>
            <a:pPr algn="ctr">
              <a:lnSpc>
                <a:spcPts val="5534"/>
              </a:lnSpc>
            </a:pPr>
            <a:r>
              <a:rPr lang="en-US" sz="3953" b="1">
                <a:solidFill>
                  <a:srgbClr val="FFFFFF"/>
                </a:solidFill>
                <a:latin typeface="Open Sans Bold"/>
                <a:ea typeface="Open Sans Bold"/>
                <a:cs typeface="Open Sans Bold"/>
                <a:sym typeface="Open Sans Bold"/>
              </a:rPr>
              <a:t>-- Yandi Adi Saputra --</a:t>
            </a:r>
          </a:p>
        </p:txBody>
      </p:sp>
      <p:sp>
        <p:nvSpPr>
          <p:cNvPr id="19" name="TextBox 19"/>
          <p:cNvSpPr txBox="1"/>
          <p:nvPr/>
        </p:nvSpPr>
        <p:spPr>
          <a:xfrm>
            <a:off x="6101551" y="2032922"/>
            <a:ext cx="7707677" cy="924022"/>
          </a:xfrm>
          <a:prstGeom prst="rect">
            <a:avLst/>
          </a:prstGeom>
        </p:spPr>
        <p:txBody>
          <a:bodyPr lIns="0" tIns="0" rIns="0" bIns="0" rtlCol="0" anchor="t">
            <a:spAutoFit/>
          </a:bodyPr>
          <a:lstStyle/>
          <a:p>
            <a:pPr algn="l">
              <a:lnSpc>
                <a:spcPts val="7340"/>
              </a:lnSpc>
            </a:pPr>
            <a:r>
              <a:rPr lang="en-US" sz="5867" spc="-17">
                <a:solidFill>
                  <a:srgbClr val="B7EE4A"/>
                </a:solidFill>
                <a:latin typeface="Gagalin"/>
                <a:ea typeface="Gagalin"/>
                <a:cs typeface="Gagalin"/>
                <a:sym typeface="Gagalin"/>
              </a:rPr>
              <a:t>ANY SUGGESTIONS?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2055249" y="-494271"/>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152400" y="9828938"/>
            <a:ext cx="16463090" cy="0"/>
          </a:xfrm>
          <a:prstGeom prst="line">
            <a:avLst/>
          </a:prstGeom>
          <a:ln w="19050" cap="flat">
            <a:solidFill>
              <a:srgbClr val="FFFFFF"/>
            </a:solidFill>
            <a:prstDash val="solid"/>
            <a:headEnd type="none" w="sm" len="sm"/>
            <a:tailEnd type="none" w="sm" len="sm"/>
          </a:ln>
        </p:spPr>
      </p:sp>
      <p:sp>
        <p:nvSpPr>
          <p:cNvPr id="4" name="Freeform 4"/>
          <p:cNvSpPr/>
          <p:nvPr/>
        </p:nvSpPr>
        <p:spPr>
          <a:xfrm>
            <a:off x="15981330" y="7718545"/>
            <a:ext cx="3710806" cy="3710806"/>
          </a:xfrm>
          <a:custGeom>
            <a:avLst/>
            <a:gdLst/>
            <a:ahLst/>
            <a:cxnLst/>
            <a:rect l="l" t="t" r="r" b="b"/>
            <a:pathLst>
              <a:path w="3710806" h="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117442" y="804601"/>
            <a:ext cx="14053116" cy="8677799"/>
          </a:xfrm>
          <a:custGeom>
            <a:avLst/>
            <a:gdLst/>
            <a:ahLst/>
            <a:cxnLst/>
            <a:rect l="l" t="t" r="r" b="b"/>
            <a:pathLst>
              <a:path w="14053116" h="8677799">
                <a:moveTo>
                  <a:pt x="0" y="0"/>
                </a:moveTo>
                <a:lnTo>
                  <a:pt x="14053116" y="0"/>
                </a:lnTo>
                <a:lnTo>
                  <a:pt x="14053116" y="8677798"/>
                </a:lnTo>
                <a:lnTo>
                  <a:pt x="0" y="8677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684945" y="3880103"/>
            <a:ext cx="6918109" cy="1528022"/>
          </a:xfrm>
          <a:prstGeom prst="rect">
            <a:avLst/>
          </a:prstGeom>
        </p:spPr>
        <p:txBody>
          <a:bodyPr wrap="square" lIns="0" tIns="0" rIns="0" bIns="0" rtlCol="0" anchor="t">
            <a:spAutoFit/>
          </a:bodyPr>
          <a:lstStyle/>
          <a:p>
            <a:pPr algn="ctr">
              <a:lnSpc>
                <a:spcPts val="12880"/>
              </a:lnSpc>
            </a:pPr>
            <a:r>
              <a:rPr lang="en-US" sz="9200">
                <a:solidFill>
                  <a:srgbClr val="D7E5D8"/>
                </a:solidFill>
                <a:latin typeface="Gagalin"/>
                <a:ea typeface="Gagalin"/>
                <a:cs typeface="Gagalin"/>
                <a:sym typeface="Gagalin"/>
              </a:rPr>
              <a:t>Thank You</a:t>
            </a:r>
          </a:p>
        </p:txBody>
      </p:sp>
      <p:sp>
        <p:nvSpPr>
          <p:cNvPr id="7" name="Freeform 7"/>
          <p:cNvSpPr/>
          <p:nvPr/>
        </p:nvSpPr>
        <p:spPr>
          <a:xfrm>
            <a:off x="-826703" y="-826703"/>
            <a:ext cx="3710806" cy="3710806"/>
          </a:xfrm>
          <a:custGeom>
            <a:avLst/>
            <a:gdLst/>
            <a:ahLst/>
            <a:cxnLst/>
            <a:rect l="l" t="t" r="r" b="b"/>
            <a:pathLst>
              <a:path w="3710806" h="3710806">
                <a:moveTo>
                  <a:pt x="0" y="0"/>
                </a:moveTo>
                <a:lnTo>
                  <a:pt x="3710806" y="0"/>
                </a:lnTo>
                <a:lnTo>
                  <a:pt x="3710806" y="3710806"/>
                </a:lnTo>
                <a:lnTo>
                  <a:pt x="0" y="371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848013" y="284802"/>
            <a:ext cx="6675888" cy="1335395"/>
          </a:xfrm>
          <a:prstGeom prst="rect">
            <a:avLst/>
          </a:prstGeom>
        </p:spPr>
        <p:txBody>
          <a:bodyPr lIns="0" tIns="0" rIns="0" bIns="0" rtlCol="0" anchor="t">
            <a:spAutoFit/>
          </a:bodyPr>
          <a:lstStyle/>
          <a:p>
            <a:pPr algn="ctr">
              <a:lnSpc>
                <a:spcPts val="10920"/>
              </a:lnSpc>
            </a:pPr>
            <a:r>
              <a:rPr lang="en-US" sz="7800" b="1">
                <a:solidFill>
                  <a:srgbClr val="FFFFFF"/>
                </a:solidFill>
                <a:latin typeface="IBM Plex Sans Bold"/>
                <a:ea typeface="IBM Plex Sans Bold"/>
                <a:cs typeface="IBM Plex Sans Bold"/>
                <a:sym typeface="IBM Plex Sans Bold"/>
              </a:rPr>
              <a:t>About Dataset</a:t>
            </a:r>
          </a:p>
        </p:txBody>
      </p:sp>
      <p:sp>
        <p:nvSpPr>
          <p:cNvPr id="3" name="TextBox 3"/>
          <p:cNvSpPr txBox="1"/>
          <p:nvPr/>
        </p:nvSpPr>
        <p:spPr>
          <a:xfrm>
            <a:off x="848115" y="6434812"/>
            <a:ext cx="16026106" cy="2030839"/>
          </a:xfrm>
          <a:prstGeom prst="rect">
            <a:avLst/>
          </a:prstGeom>
        </p:spPr>
        <p:txBody>
          <a:bodyPr lIns="0" tIns="0" rIns="0" bIns="0" rtlCol="0" anchor="t">
            <a:spAutoFit/>
          </a:bodyPr>
          <a:lstStyle/>
          <a:p>
            <a:pPr algn="just">
              <a:lnSpc>
                <a:spcPts val="4088"/>
              </a:lnSpc>
            </a:pPr>
            <a:r>
              <a:rPr lang="en-US" sz="2920">
                <a:solidFill>
                  <a:srgbClr val="B7EE4A"/>
                </a:solidFill>
                <a:latin typeface="IBM Plex Sans"/>
                <a:ea typeface="IBM Plex Sans"/>
                <a:cs typeface="IBM Plex Sans"/>
                <a:sym typeface="IBM Plex Sans"/>
              </a:rPr>
              <a:t>Penting untuk dicatat bahwa ini adalah dataset sintesis, dibuat hanya untuk tujuan demonstrasi. Nilai yang diberikan untuk atribut seperti "Mileage", "Price", dan "Location" bersifat fiktif dan tidak mewakili dunia nyata. Namun dataset ini dapat digunakan untuk berbagai tugas analitik, seperti riset pasar, analisis tren, dan pemodelan data di industri otomotif</a:t>
            </a:r>
          </a:p>
        </p:txBody>
      </p:sp>
      <p:sp>
        <p:nvSpPr>
          <p:cNvPr id="4" name="TextBox 4"/>
          <p:cNvSpPr txBox="1"/>
          <p:nvPr/>
        </p:nvSpPr>
        <p:spPr>
          <a:xfrm>
            <a:off x="848115" y="1718047"/>
            <a:ext cx="4416198" cy="712469"/>
          </a:xfrm>
          <a:prstGeom prst="rect">
            <a:avLst/>
          </a:prstGeom>
        </p:spPr>
        <p:txBody>
          <a:bodyPr lIns="0" tIns="0" rIns="0" bIns="0" rtlCol="0" anchor="t">
            <a:spAutoFit/>
          </a:bodyPr>
          <a:lstStyle/>
          <a:p>
            <a:pPr algn="l">
              <a:lnSpc>
                <a:spcPts val="5880"/>
              </a:lnSpc>
            </a:pPr>
            <a:r>
              <a:rPr lang="en-US" sz="4200" b="1">
                <a:solidFill>
                  <a:srgbClr val="9CD52C"/>
                </a:solidFill>
                <a:latin typeface="IBM Plex Sans Bold"/>
                <a:ea typeface="IBM Plex Sans Bold"/>
                <a:cs typeface="IBM Plex Sans Bold"/>
                <a:sym typeface="IBM Plex Sans Bold"/>
              </a:rPr>
              <a:t>Struktur Data</a:t>
            </a:r>
          </a:p>
        </p:txBody>
      </p:sp>
      <p:sp>
        <p:nvSpPr>
          <p:cNvPr id="5" name="TextBox 5"/>
          <p:cNvSpPr txBox="1"/>
          <p:nvPr/>
        </p:nvSpPr>
        <p:spPr>
          <a:xfrm>
            <a:off x="848115" y="2513886"/>
            <a:ext cx="2038751" cy="3505777"/>
          </a:xfrm>
          <a:prstGeom prst="rect">
            <a:avLst/>
          </a:prstGeom>
        </p:spPr>
        <p:txBody>
          <a:bodyPr lIns="0" tIns="0" rIns="0" bIns="0" rtlCol="0" anchor="t">
            <a:spAutoFit/>
          </a:bodyPr>
          <a:lstStyle/>
          <a:p>
            <a:pPr algn="just">
              <a:lnSpc>
                <a:spcPts val="3534"/>
              </a:lnSpc>
            </a:pPr>
            <a:r>
              <a:rPr lang="en-US" sz="2524">
                <a:solidFill>
                  <a:srgbClr val="FFFFFF"/>
                </a:solidFill>
                <a:latin typeface="Open Sans"/>
                <a:ea typeface="Open Sans"/>
                <a:cs typeface="Open Sans"/>
                <a:sym typeface="Open Sans"/>
              </a:rPr>
              <a:t>- Car ID</a:t>
            </a:r>
          </a:p>
          <a:p>
            <a:pPr algn="just">
              <a:lnSpc>
                <a:spcPts val="3534"/>
              </a:lnSpc>
            </a:pPr>
            <a:r>
              <a:rPr lang="en-US" sz="2524">
                <a:solidFill>
                  <a:srgbClr val="FFFFFF"/>
                </a:solidFill>
                <a:latin typeface="Open Sans"/>
                <a:ea typeface="Open Sans"/>
                <a:cs typeface="Open Sans"/>
                <a:sym typeface="Open Sans"/>
              </a:rPr>
              <a:t>- Brand</a:t>
            </a:r>
          </a:p>
          <a:p>
            <a:pPr algn="just">
              <a:lnSpc>
                <a:spcPts val="3534"/>
              </a:lnSpc>
            </a:pPr>
            <a:r>
              <a:rPr lang="en-US" sz="2524">
                <a:solidFill>
                  <a:srgbClr val="FFFFFF"/>
                </a:solidFill>
                <a:latin typeface="Open Sans"/>
                <a:ea typeface="Open Sans"/>
                <a:cs typeface="Open Sans"/>
                <a:sym typeface="Open Sans"/>
              </a:rPr>
              <a:t>- Model      </a:t>
            </a:r>
          </a:p>
          <a:p>
            <a:pPr algn="just">
              <a:lnSpc>
                <a:spcPts val="3534"/>
              </a:lnSpc>
            </a:pPr>
            <a:r>
              <a:rPr lang="en-US" sz="2524">
                <a:solidFill>
                  <a:srgbClr val="FFFFFF"/>
                </a:solidFill>
                <a:latin typeface="Open Sans"/>
                <a:ea typeface="Open Sans"/>
                <a:cs typeface="Open Sans"/>
                <a:sym typeface="Open Sans"/>
              </a:rPr>
              <a:t>- Year        </a:t>
            </a:r>
          </a:p>
          <a:p>
            <a:pPr algn="just">
              <a:lnSpc>
                <a:spcPts val="3534"/>
              </a:lnSpc>
            </a:pPr>
            <a:r>
              <a:rPr lang="en-US" sz="2524">
                <a:solidFill>
                  <a:srgbClr val="FFFFFF"/>
                </a:solidFill>
                <a:latin typeface="Open Sans"/>
                <a:ea typeface="Open Sans"/>
                <a:cs typeface="Open Sans"/>
                <a:sym typeface="Open Sans"/>
              </a:rPr>
              <a:t>- Color</a:t>
            </a:r>
          </a:p>
          <a:p>
            <a:pPr algn="just">
              <a:lnSpc>
                <a:spcPts val="3534"/>
              </a:lnSpc>
            </a:pPr>
            <a:r>
              <a:rPr lang="en-US" sz="2524">
                <a:solidFill>
                  <a:srgbClr val="FFFFFF"/>
                </a:solidFill>
                <a:latin typeface="Open Sans"/>
                <a:ea typeface="Open Sans"/>
                <a:cs typeface="Open Sans"/>
                <a:sym typeface="Open Sans"/>
              </a:rPr>
              <a:t>- Mileage   </a:t>
            </a:r>
          </a:p>
          <a:p>
            <a:pPr algn="just">
              <a:lnSpc>
                <a:spcPts val="3534"/>
              </a:lnSpc>
            </a:pPr>
            <a:r>
              <a:rPr lang="en-US" sz="2524">
                <a:solidFill>
                  <a:srgbClr val="FFFFFF"/>
                </a:solidFill>
                <a:latin typeface="Open Sans"/>
                <a:ea typeface="Open Sans"/>
                <a:cs typeface="Open Sans"/>
                <a:sym typeface="Open Sans"/>
              </a:rPr>
              <a:t>- Price           </a:t>
            </a:r>
          </a:p>
          <a:p>
            <a:pPr algn="just">
              <a:lnSpc>
                <a:spcPts val="3534"/>
              </a:lnSpc>
            </a:pPr>
            <a:r>
              <a:rPr lang="en-US" sz="2524">
                <a:solidFill>
                  <a:srgbClr val="FFFFFF"/>
                </a:solidFill>
                <a:latin typeface="Open Sans"/>
                <a:ea typeface="Open Sans"/>
                <a:cs typeface="Open Sans"/>
                <a:sym typeface="Open Sans"/>
              </a:rPr>
              <a:t>- Location    </a:t>
            </a:r>
          </a:p>
        </p:txBody>
      </p:sp>
      <p:sp>
        <p:nvSpPr>
          <p:cNvPr id="6" name="TextBox 6"/>
          <p:cNvSpPr txBox="1"/>
          <p:nvPr/>
        </p:nvSpPr>
        <p:spPr>
          <a:xfrm>
            <a:off x="2886865" y="2513886"/>
            <a:ext cx="14775869" cy="3574428"/>
          </a:xfrm>
          <a:prstGeom prst="rect">
            <a:avLst/>
          </a:prstGeom>
        </p:spPr>
        <p:txBody>
          <a:bodyPr lIns="0" tIns="0" rIns="0" bIns="0" rtlCol="0" anchor="t">
            <a:spAutoFit/>
          </a:bodyPr>
          <a:lstStyle/>
          <a:p>
            <a:pPr algn="just">
              <a:lnSpc>
                <a:spcPts val="3534"/>
              </a:lnSpc>
            </a:pPr>
            <a:r>
              <a:rPr lang="en-US" sz="2524">
                <a:solidFill>
                  <a:srgbClr val="FFFFFF"/>
                </a:solidFill>
                <a:latin typeface="IBM Plex Sans"/>
                <a:ea typeface="IBM Plex Sans"/>
                <a:cs typeface="IBM Plex Sans"/>
                <a:sym typeface="IBM Plex Sans"/>
              </a:rPr>
              <a:t>: Identifikasi unik untuk setiap mobil (tidak relevan untuk analisiS deskriftip karena hanya sebagai ID).</a:t>
            </a:r>
          </a:p>
          <a:p>
            <a:pPr algn="just">
              <a:lnSpc>
                <a:spcPts val="3534"/>
              </a:lnSpc>
            </a:pPr>
            <a:r>
              <a:rPr lang="en-US" sz="2524">
                <a:solidFill>
                  <a:srgbClr val="FFFFFF"/>
                </a:solidFill>
                <a:latin typeface="IBM Plex Sans"/>
                <a:ea typeface="IBM Plex Sans"/>
                <a:cs typeface="IBM Plex Sans"/>
                <a:sym typeface="IBM Plex Sans"/>
              </a:rPr>
              <a:t>: Merek mobil (Toyota, Honda, Ford, Chevrolet, Hyundai).</a:t>
            </a:r>
          </a:p>
          <a:p>
            <a:pPr algn="just">
              <a:lnSpc>
                <a:spcPts val="3534"/>
              </a:lnSpc>
            </a:pPr>
            <a:r>
              <a:rPr lang="en-US" sz="2524">
                <a:solidFill>
                  <a:srgbClr val="FFFFFF"/>
                </a:solidFill>
                <a:latin typeface="IBM Plex Sans"/>
                <a:ea typeface="IBM Plex Sans"/>
                <a:cs typeface="IBM Plex Sans"/>
                <a:sym typeface="IBM Plex Sans"/>
              </a:rPr>
              <a:t>: Model spesifik dari setiap merek (Civic, Camry, Fusion, Cruze, Elantra, dll).</a:t>
            </a:r>
          </a:p>
          <a:p>
            <a:pPr algn="just">
              <a:lnSpc>
                <a:spcPts val="3534"/>
              </a:lnSpc>
            </a:pPr>
            <a:r>
              <a:rPr lang="en-US" sz="2524">
                <a:solidFill>
                  <a:srgbClr val="FFFFFF"/>
                </a:solidFill>
                <a:latin typeface="IBM Plex Sans"/>
                <a:ea typeface="IBM Plex Sans"/>
                <a:cs typeface="IBM Plex Sans"/>
                <a:sym typeface="IBM Plex Sans"/>
              </a:rPr>
              <a:t>: Tahun produksi mobil.</a:t>
            </a:r>
          </a:p>
          <a:p>
            <a:pPr algn="just">
              <a:lnSpc>
                <a:spcPts val="3534"/>
              </a:lnSpc>
            </a:pPr>
            <a:r>
              <a:rPr lang="en-US" sz="2524">
                <a:solidFill>
                  <a:srgbClr val="FFFFFF"/>
                </a:solidFill>
                <a:latin typeface="IBM Plex Sans"/>
                <a:ea typeface="IBM Plex Sans"/>
                <a:cs typeface="IBM Plex Sans"/>
                <a:sym typeface="IBM Plex Sans"/>
              </a:rPr>
              <a:t>: Warna mobil (White, Blue, Black, Silver, Red). </a:t>
            </a:r>
          </a:p>
          <a:p>
            <a:pPr algn="just">
              <a:lnSpc>
                <a:spcPts val="3534"/>
              </a:lnSpc>
            </a:pPr>
            <a:r>
              <a:rPr lang="en-US" sz="2524">
                <a:solidFill>
                  <a:srgbClr val="FFFFFF"/>
                </a:solidFill>
                <a:latin typeface="IBM Plex Sans"/>
                <a:ea typeface="IBM Plex Sans"/>
                <a:cs typeface="IBM Plex Sans"/>
                <a:sym typeface="IBM Plex Sans"/>
              </a:rPr>
              <a:t>: Jarak tempuh mobil (kilometer).</a:t>
            </a:r>
          </a:p>
          <a:p>
            <a:pPr algn="just">
              <a:lnSpc>
                <a:spcPts val="3534"/>
              </a:lnSpc>
            </a:pPr>
            <a:r>
              <a:rPr lang="en-US" sz="2524">
                <a:solidFill>
                  <a:srgbClr val="FFFFFF"/>
                </a:solidFill>
                <a:latin typeface="IBM Plex Sans"/>
                <a:ea typeface="IBM Plex Sans"/>
                <a:cs typeface="IBM Plex Sans"/>
                <a:sym typeface="IBM Plex Sans"/>
              </a:rPr>
              <a:t>: Harga mobil (USD).</a:t>
            </a:r>
          </a:p>
          <a:p>
            <a:pPr algn="just">
              <a:lnSpc>
                <a:spcPts val="3534"/>
              </a:lnSpc>
            </a:pPr>
            <a:r>
              <a:rPr lang="en-US" sz="2524">
                <a:solidFill>
                  <a:srgbClr val="FFFFFF"/>
                </a:solidFill>
                <a:latin typeface="IBM Plex Sans"/>
                <a:ea typeface="IBM Plex Sans"/>
                <a:cs typeface="IBM Plex Sans"/>
                <a:sym typeface="IBM Plex Sans"/>
              </a:rPr>
              <a:t>: Lokasi penjualan mobil (Los Angeles, New York, Chicago, Miami, San Fransisco).</a:t>
            </a:r>
          </a:p>
        </p:txBody>
      </p:sp>
      <p:sp>
        <p:nvSpPr>
          <p:cNvPr id="7" name="Freeform 7"/>
          <p:cNvSpPr/>
          <p:nvPr/>
        </p:nvSpPr>
        <p:spPr>
          <a:xfrm>
            <a:off x="16109652" y="1834587"/>
            <a:ext cx="2330748" cy="2330748"/>
          </a:xfrm>
          <a:custGeom>
            <a:avLst/>
            <a:gdLst/>
            <a:ahLst/>
            <a:cxnLst/>
            <a:rect l="l" t="t" r="r" b="b"/>
            <a:pathLst>
              <a:path w="2330748" h="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9051944" y="8695349"/>
            <a:ext cx="715351" cy="715351"/>
          </a:xfrm>
          <a:custGeom>
            <a:avLst/>
            <a:gdLst/>
            <a:ahLst/>
            <a:cxnLst/>
            <a:rect l="l" t="t" r="r" b="b"/>
            <a:pathLst>
              <a:path w="715351" h="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083683" y="9690470"/>
            <a:ext cx="964746" cy="964746"/>
          </a:xfrm>
          <a:custGeom>
            <a:avLst/>
            <a:gdLst/>
            <a:ahLst/>
            <a:cxnLst/>
            <a:rect l="l" t="t" r="r" b="b"/>
            <a:pathLst>
              <a:path w="964746" h="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902849" y="-646671"/>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457184" y="1682329"/>
            <a:ext cx="9316068" cy="7575971"/>
          </a:xfrm>
          <a:custGeom>
            <a:avLst/>
            <a:gdLst/>
            <a:ahLst/>
            <a:cxnLst/>
            <a:rect l="l" t="t" r="r" b="b"/>
            <a:pathLst>
              <a:path w="9316068" h="7575971">
                <a:moveTo>
                  <a:pt x="0" y="0"/>
                </a:moveTo>
                <a:lnTo>
                  <a:pt x="9316069" y="0"/>
                </a:lnTo>
                <a:lnTo>
                  <a:pt x="9316069" y="7575971"/>
                </a:lnTo>
                <a:lnTo>
                  <a:pt x="0" y="7575971"/>
                </a:lnTo>
                <a:lnTo>
                  <a:pt x="0" y="0"/>
                </a:lnTo>
                <a:close/>
              </a:path>
            </a:pathLst>
          </a:custGeom>
          <a:blipFill>
            <a:blip r:embed="rId2"/>
            <a:stretch>
              <a:fillRect t="-11718"/>
            </a:stretch>
          </a:blipFill>
          <a:ln w="38100" cap="sq">
            <a:solidFill>
              <a:srgbClr val="9CD52C"/>
            </a:solidFill>
            <a:prstDash val="solid"/>
            <a:miter/>
          </a:ln>
        </p:spPr>
      </p:sp>
      <p:sp>
        <p:nvSpPr>
          <p:cNvPr id="3" name="Freeform 3"/>
          <p:cNvSpPr/>
          <p:nvPr/>
        </p:nvSpPr>
        <p:spPr>
          <a:xfrm flipH="1">
            <a:off x="12846646" y="69437"/>
            <a:ext cx="5441354" cy="5074063"/>
          </a:xfrm>
          <a:custGeom>
            <a:avLst/>
            <a:gdLst/>
            <a:ahLst/>
            <a:cxnLst/>
            <a:rect l="l" t="t" r="r" b="b"/>
            <a:pathLst>
              <a:path w="5441354" h="5074063">
                <a:moveTo>
                  <a:pt x="5441354" y="0"/>
                </a:moveTo>
                <a:lnTo>
                  <a:pt x="0" y="0"/>
                </a:lnTo>
                <a:lnTo>
                  <a:pt x="0" y="5074063"/>
                </a:lnTo>
                <a:lnTo>
                  <a:pt x="5441354" y="5074063"/>
                </a:lnTo>
                <a:lnTo>
                  <a:pt x="544135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52812" y="260412"/>
            <a:ext cx="8629680" cy="1205779"/>
          </a:xfrm>
          <a:prstGeom prst="rect">
            <a:avLst/>
          </a:prstGeom>
        </p:spPr>
        <p:txBody>
          <a:bodyPr wrap="square" lIns="0" tIns="0" rIns="0" bIns="0" rtlCol="0" anchor="t">
            <a:spAutoFit/>
          </a:bodyPr>
          <a:lstStyle/>
          <a:p>
            <a:pPr algn="ctr">
              <a:lnSpc>
                <a:spcPts val="10080"/>
              </a:lnSpc>
            </a:pPr>
            <a:r>
              <a:rPr lang="en-US" sz="7200" b="1">
                <a:solidFill>
                  <a:srgbClr val="FFFFFF"/>
                </a:solidFill>
                <a:latin typeface="IBM Plex Sans Bold"/>
                <a:ea typeface="IBM Plex Sans Bold"/>
                <a:cs typeface="IBM Plex Sans Bold"/>
                <a:sym typeface="IBM Plex Sans Bold"/>
              </a:rPr>
              <a:t>Import Libraries</a:t>
            </a:r>
          </a:p>
        </p:txBody>
      </p:sp>
      <p:sp>
        <p:nvSpPr>
          <p:cNvPr id="5" name="TextBox 5"/>
          <p:cNvSpPr txBox="1"/>
          <p:nvPr/>
        </p:nvSpPr>
        <p:spPr>
          <a:xfrm>
            <a:off x="10983544" y="1945963"/>
            <a:ext cx="5448381" cy="1780540"/>
          </a:xfrm>
          <a:prstGeom prst="rect">
            <a:avLst/>
          </a:prstGeom>
        </p:spPr>
        <p:txBody>
          <a:bodyPr lIns="0" tIns="0" rIns="0" bIns="0" rtlCol="0" anchor="t">
            <a:spAutoFit/>
          </a:bodyPr>
          <a:lstStyle/>
          <a:p>
            <a:pPr algn="l">
              <a:lnSpc>
                <a:spcPts val="4759"/>
              </a:lnSpc>
            </a:pPr>
            <a:r>
              <a:rPr lang="en-US" sz="3399" i="1">
                <a:solidFill>
                  <a:srgbClr val="FFFFFF"/>
                </a:solidFill>
                <a:latin typeface="IBM Plex Sans Italics"/>
                <a:ea typeface="IBM Plex Sans Italics"/>
                <a:cs typeface="IBM Plex Sans Italics"/>
                <a:sym typeface="IBM Plex Sans Italics"/>
              </a:rPr>
              <a:t>Menggunakan         beberapa pustaka untuk proses pembersihan data. </a:t>
            </a:r>
          </a:p>
        </p:txBody>
      </p:sp>
      <p:sp>
        <p:nvSpPr>
          <p:cNvPr id="6" name="TextBox 6"/>
          <p:cNvSpPr txBox="1"/>
          <p:nvPr/>
        </p:nvSpPr>
        <p:spPr>
          <a:xfrm>
            <a:off x="10983544" y="4419332"/>
            <a:ext cx="7106951" cy="4180840"/>
          </a:xfrm>
          <a:prstGeom prst="rect">
            <a:avLst/>
          </a:prstGeom>
        </p:spPr>
        <p:txBody>
          <a:bodyPr lIns="0" tIns="0" rIns="0" bIns="0" rtlCol="0" anchor="t">
            <a:spAutoFit/>
          </a:bodyPr>
          <a:lstStyle/>
          <a:p>
            <a:pPr algn="l">
              <a:lnSpc>
                <a:spcPts val="4759"/>
              </a:lnSpc>
            </a:pPr>
            <a:r>
              <a:rPr lang="en-US" sz="3399" b="1" i="1">
                <a:solidFill>
                  <a:srgbClr val="B7EE4A"/>
                </a:solidFill>
                <a:latin typeface="IBM Plex Sans Bold Italics"/>
                <a:ea typeface="IBM Plex Sans Bold Italics"/>
                <a:cs typeface="IBM Plex Sans Bold Italics"/>
                <a:sym typeface="IBM Plex Sans Bold Italics"/>
              </a:rPr>
              <a:t>Pandas</a:t>
            </a:r>
            <a:r>
              <a:rPr lang="en-US" sz="3399" i="1">
                <a:solidFill>
                  <a:srgbClr val="B7EE4A"/>
                </a:solidFill>
                <a:latin typeface="IBM Plex Sans Italics"/>
                <a:ea typeface="IBM Plex Sans Italics"/>
                <a:cs typeface="IBM Plex Sans Italics"/>
                <a:sym typeface="IBM Plex Sans Italics"/>
              </a:rPr>
              <a:t> digunakan untuk        memuat, memproses, dan menyiapkan dataset sedangkan </a:t>
            </a:r>
            <a:r>
              <a:rPr lang="en-US" sz="3399" b="1" i="1">
                <a:solidFill>
                  <a:srgbClr val="B7EE4A"/>
                </a:solidFill>
                <a:latin typeface="IBM Plex Sans Bold Italics"/>
                <a:ea typeface="IBM Plex Sans Bold Italics"/>
                <a:cs typeface="IBM Plex Sans Bold Italics"/>
                <a:sym typeface="IBM Plex Sans Bold Italics"/>
              </a:rPr>
              <a:t>Numpy</a:t>
            </a:r>
            <a:r>
              <a:rPr lang="en-US" sz="3399" i="1">
                <a:solidFill>
                  <a:srgbClr val="B7EE4A"/>
                </a:solidFill>
                <a:latin typeface="IBM Plex Sans Italics"/>
                <a:ea typeface="IBM Plex Sans Italics"/>
                <a:cs typeface="IBM Plex Sans Italics"/>
                <a:sym typeface="IBM Plex Sans Italics"/>
              </a:rPr>
              <a:t> untuk memanipulasi data. Selain itu ada beberapa modul lain seperti </a:t>
            </a:r>
            <a:r>
              <a:rPr lang="en-US" sz="3399" b="1" i="1">
                <a:solidFill>
                  <a:srgbClr val="B7EE4A"/>
                </a:solidFill>
                <a:latin typeface="IBM Plex Sans Bold Italics"/>
                <a:ea typeface="IBM Plex Sans Bold Italics"/>
                <a:cs typeface="IBM Plex Sans Bold Italics"/>
                <a:sym typeface="IBM Plex Sans Bold Italics"/>
              </a:rPr>
              <a:t>re, thefuzz, seaborn, </a:t>
            </a:r>
            <a:r>
              <a:rPr lang="en-US" sz="3399" i="1">
                <a:solidFill>
                  <a:srgbClr val="B7EE4A"/>
                </a:solidFill>
                <a:latin typeface="IBM Plex Sans Italics"/>
                <a:ea typeface="IBM Plex Sans Italics"/>
                <a:cs typeface="IBM Plex Sans Italics"/>
                <a:sym typeface="IBM Plex Sans Italics"/>
              </a:rPr>
              <a:t>dan </a:t>
            </a:r>
            <a:r>
              <a:rPr lang="en-US" sz="3399" b="1" i="1">
                <a:solidFill>
                  <a:srgbClr val="B7EE4A"/>
                </a:solidFill>
                <a:latin typeface="IBM Plex Sans Bold Italics"/>
                <a:ea typeface="IBM Plex Sans Bold Italics"/>
                <a:cs typeface="IBM Plex Sans Bold Italics"/>
                <a:sym typeface="IBM Plex Sans Bold Italics"/>
              </a:rPr>
              <a:t>matplotlib</a:t>
            </a:r>
            <a:r>
              <a:rPr lang="en-US" sz="3399" i="1">
                <a:solidFill>
                  <a:srgbClr val="B7EE4A"/>
                </a:solidFill>
                <a:latin typeface="IBM Plex Sans Italics"/>
                <a:ea typeface="IBM Plex Sans Italics"/>
                <a:cs typeface="IBM Plex Sans Italics"/>
                <a:sym typeface="IBM Plex Sans Italics"/>
              </a:rPr>
              <a:t>. </a:t>
            </a:r>
          </a:p>
        </p:txBody>
      </p:sp>
      <p:grpSp>
        <p:nvGrpSpPr>
          <p:cNvPr id="7" name="Group 7"/>
          <p:cNvGrpSpPr/>
          <p:nvPr/>
        </p:nvGrpSpPr>
        <p:grpSpPr>
          <a:xfrm>
            <a:off x="643287" y="214675"/>
            <a:ext cx="19050" cy="8826524"/>
            <a:chOff x="0" y="0"/>
            <a:chExt cx="25400" cy="11768699"/>
          </a:xfrm>
        </p:grpSpPr>
        <p:sp>
          <p:nvSpPr>
            <p:cNvPr id="8" name="AutoShape 8"/>
            <p:cNvSpPr/>
            <p:nvPr/>
          </p:nvSpPr>
          <p:spPr>
            <a:xfrm flipV="1">
              <a:off x="12700" y="0"/>
              <a:ext cx="0" cy="8656320"/>
            </a:xfrm>
            <a:prstGeom prst="line">
              <a:avLst/>
            </a:prstGeom>
            <a:ln w="25400" cap="flat">
              <a:solidFill>
                <a:srgbClr val="FFFFFF"/>
              </a:solidFill>
              <a:prstDash val="solid"/>
              <a:headEnd type="none" w="sm" len="sm"/>
              <a:tailEnd type="none" w="sm" len="sm"/>
            </a:ln>
          </p:spPr>
        </p:sp>
        <p:sp>
          <p:nvSpPr>
            <p:cNvPr id="9" name="AutoShape 9"/>
            <p:cNvSpPr/>
            <p:nvPr/>
          </p:nvSpPr>
          <p:spPr>
            <a:xfrm flipV="1">
              <a:off x="12700" y="9322234"/>
              <a:ext cx="0" cy="1280160"/>
            </a:xfrm>
            <a:prstGeom prst="line">
              <a:avLst/>
            </a:prstGeom>
            <a:ln w="25400" cap="flat">
              <a:solidFill>
                <a:srgbClr val="FFFFFF"/>
              </a:solidFill>
              <a:prstDash val="solid"/>
              <a:headEnd type="none" w="sm" len="sm"/>
              <a:tailEnd type="none" w="sm" len="sm"/>
            </a:ln>
          </p:spPr>
        </p:sp>
        <p:sp>
          <p:nvSpPr>
            <p:cNvPr id="10" name="AutoShape 10"/>
            <p:cNvSpPr/>
            <p:nvPr/>
          </p:nvSpPr>
          <p:spPr>
            <a:xfrm flipV="1">
              <a:off x="12700" y="11178760"/>
              <a:ext cx="0" cy="589939"/>
            </a:xfrm>
            <a:prstGeom prst="line">
              <a:avLst/>
            </a:prstGeom>
            <a:ln w="25400" cap="flat">
              <a:solidFill>
                <a:srgbClr val="FFFFFF"/>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722681" y="4609821"/>
            <a:ext cx="5750516" cy="5152308"/>
          </a:xfrm>
          <a:custGeom>
            <a:avLst/>
            <a:gdLst/>
            <a:ahLst/>
            <a:cxnLst/>
            <a:rect l="l" t="t" r="r" b="b"/>
            <a:pathLst>
              <a:path w="5750516" h="5152308">
                <a:moveTo>
                  <a:pt x="0" y="0"/>
                </a:moveTo>
                <a:lnTo>
                  <a:pt x="5750515" y="0"/>
                </a:lnTo>
                <a:lnTo>
                  <a:pt x="5750515" y="5152308"/>
                </a:lnTo>
                <a:lnTo>
                  <a:pt x="0" y="5152308"/>
                </a:lnTo>
                <a:lnTo>
                  <a:pt x="0" y="0"/>
                </a:lnTo>
                <a:close/>
              </a:path>
            </a:pathLst>
          </a:custGeom>
          <a:blipFill>
            <a:blip r:embed="rId2"/>
            <a:stretch>
              <a:fillRect/>
            </a:stretch>
          </a:blipFill>
          <a:ln w="38100" cap="sq">
            <a:solidFill>
              <a:srgbClr val="9CD52C"/>
            </a:solidFill>
            <a:prstDash val="solid"/>
            <a:miter/>
          </a:ln>
        </p:spPr>
      </p:sp>
      <p:sp>
        <p:nvSpPr>
          <p:cNvPr id="3" name="TextBox 3"/>
          <p:cNvSpPr txBox="1"/>
          <p:nvPr/>
        </p:nvSpPr>
        <p:spPr>
          <a:xfrm>
            <a:off x="642401" y="152647"/>
            <a:ext cx="5515721" cy="1126405"/>
          </a:xfrm>
          <a:prstGeom prst="rect">
            <a:avLst/>
          </a:prstGeom>
        </p:spPr>
        <p:txBody>
          <a:bodyPr lIns="0" tIns="0" rIns="0" bIns="0" rtlCol="0" anchor="t">
            <a:spAutoFit/>
          </a:bodyPr>
          <a:lstStyle/>
          <a:p>
            <a:pPr algn="ctr">
              <a:lnSpc>
                <a:spcPts val="9256"/>
              </a:lnSpc>
            </a:pPr>
            <a:r>
              <a:rPr lang="en-US" sz="6611" b="1">
                <a:solidFill>
                  <a:srgbClr val="FFFFFF"/>
                </a:solidFill>
                <a:latin typeface="IBM Plex Sans Bold"/>
                <a:ea typeface="IBM Plex Sans Bold"/>
                <a:cs typeface="IBM Plex Sans Bold"/>
                <a:sym typeface="IBM Plex Sans Bold"/>
              </a:rPr>
              <a:t>Data Cleaning</a:t>
            </a:r>
          </a:p>
        </p:txBody>
      </p:sp>
      <p:sp>
        <p:nvSpPr>
          <p:cNvPr id="4" name="TextBox 4"/>
          <p:cNvSpPr txBox="1"/>
          <p:nvPr/>
        </p:nvSpPr>
        <p:spPr>
          <a:xfrm>
            <a:off x="642401" y="1445083"/>
            <a:ext cx="17645599" cy="1780540"/>
          </a:xfrm>
          <a:prstGeom prst="rect">
            <a:avLst/>
          </a:prstGeom>
        </p:spPr>
        <p:txBody>
          <a:bodyPr lIns="0" tIns="0" rIns="0" bIns="0" rtlCol="0" anchor="t">
            <a:spAutoFit/>
          </a:bodyPr>
          <a:lstStyle/>
          <a:p>
            <a:pPr algn="l">
              <a:lnSpc>
                <a:spcPts val="4759"/>
              </a:lnSpc>
            </a:pPr>
            <a:r>
              <a:rPr lang="en-US" sz="3399">
                <a:solidFill>
                  <a:srgbClr val="B7EE4A"/>
                </a:solidFill>
                <a:latin typeface="IBM Plex Sans"/>
                <a:ea typeface="IBM Plex Sans"/>
                <a:cs typeface="IBM Plex Sans"/>
                <a:sym typeface="IBM Plex Sans"/>
              </a:rPr>
              <a:t>Merupakan proses mengidentifikasi, mendeteksi, dan mengoreksi Kesalahan atau ketidakakuratan yang terdapat dalam dataset. Tujuannya memastikan data bebas dari kesalahan.</a:t>
            </a:r>
          </a:p>
        </p:txBody>
      </p:sp>
      <p:sp>
        <p:nvSpPr>
          <p:cNvPr id="5" name="TextBox 5"/>
          <p:cNvSpPr txBox="1"/>
          <p:nvPr/>
        </p:nvSpPr>
        <p:spPr>
          <a:xfrm>
            <a:off x="642401" y="3427451"/>
            <a:ext cx="5911075" cy="887095"/>
          </a:xfrm>
          <a:prstGeom prst="rect">
            <a:avLst/>
          </a:prstGeom>
        </p:spPr>
        <p:txBody>
          <a:bodyPr lIns="0" tIns="0" rIns="0" bIns="0" rtlCol="0" anchor="t">
            <a:spAutoFit/>
          </a:bodyPr>
          <a:lstStyle/>
          <a:p>
            <a:pPr algn="l">
              <a:lnSpc>
                <a:spcPts val="7279"/>
              </a:lnSpc>
            </a:pPr>
            <a:r>
              <a:rPr lang="en-US" sz="5199" b="1">
                <a:solidFill>
                  <a:srgbClr val="9CD52C"/>
                </a:solidFill>
                <a:latin typeface="Open Sans Bold"/>
                <a:ea typeface="Open Sans Bold"/>
                <a:cs typeface="Open Sans Bold"/>
                <a:sym typeface="Open Sans Bold"/>
              </a:rPr>
              <a:t>Pemahaman Data</a:t>
            </a:r>
          </a:p>
        </p:txBody>
      </p:sp>
      <p:sp>
        <p:nvSpPr>
          <p:cNvPr id="6" name="TextBox 6"/>
          <p:cNvSpPr txBox="1"/>
          <p:nvPr/>
        </p:nvSpPr>
        <p:spPr>
          <a:xfrm>
            <a:off x="7129995" y="4543146"/>
            <a:ext cx="10129305" cy="2783006"/>
          </a:xfrm>
          <a:prstGeom prst="rect">
            <a:avLst/>
          </a:prstGeom>
        </p:spPr>
        <p:txBody>
          <a:bodyPr lIns="0" tIns="0" rIns="0" bIns="0" rtlCol="0" anchor="t">
            <a:spAutoFit/>
          </a:bodyPr>
          <a:lstStyle/>
          <a:p>
            <a:pPr algn="just">
              <a:lnSpc>
                <a:spcPts val="4421"/>
              </a:lnSpc>
            </a:pPr>
            <a:r>
              <a:rPr lang="en-US" sz="3158" dirty="0" err="1">
                <a:solidFill>
                  <a:srgbClr val="D7E5D8"/>
                </a:solidFill>
                <a:latin typeface="IBM Plex Sans"/>
                <a:ea typeface="IBM Plex Sans"/>
                <a:cs typeface="IBM Plex Sans"/>
                <a:sym typeface="IBM Plex Sans"/>
              </a:rPr>
              <a:t>Terdapat</a:t>
            </a:r>
            <a:r>
              <a:rPr lang="en-US" sz="3158" dirty="0">
                <a:solidFill>
                  <a:srgbClr val="D7E5D8"/>
                </a:solidFill>
                <a:latin typeface="IBM Plex Sans"/>
                <a:ea typeface="IBM Plex Sans"/>
                <a:cs typeface="IBM Plex Sans"/>
                <a:sym typeface="IBM Plex Sans"/>
              </a:rPr>
              <a:t> total </a:t>
            </a:r>
            <a:r>
              <a:rPr lang="en-US" sz="3158" b="1" dirty="0">
                <a:solidFill>
                  <a:srgbClr val="D7E5D8"/>
                </a:solidFill>
                <a:latin typeface="IBM Plex Sans Bold"/>
                <a:ea typeface="IBM Plex Sans Bold"/>
                <a:cs typeface="IBM Plex Sans Bold"/>
                <a:sym typeface="IBM Plex Sans Bold"/>
              </a:rPr>
              <a:t>8 </a:t>
            </a:r>
            <a:r>
              <a:rPr lang="en-US" sz="3158" b="1" dirty="0" err="1">
                <a:solidFill>
                  <a:srgbClr val="D7E5D8"/>
                </a:solidFill>
                <a:latin typeface="IBM Plex Sans Bold"/>
                <a:ea typeface="IBM Plex Sans Bold"/>
                <a:cs typeface="IBM Plex Sans Bold"/>
                <a:sym typeface="IBM Plex Sans Bold"/>
              </a:rPr>
              <a:t>kolom</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dan</a:t>
            </a:r>
            <a:r>
              <a:rPr lang="en-US" sz="3158" dirty="0">
                <a:solidFill>
                  <a:srgbClr val="D7E5D8"/>
                </a:solidFill>
                <a:latin typeface="IBM Plex Sans"/>
                <a:ea typeface="IBM Plex Sans"/>
                <a:cs typeface="IBM Plex Sans"/>
                <a:sym typeface="IBM Plex Sans"/>
              </a:rPr>
              <a:t> </a:t>
            </a:r>
            <a:r>
              <a:rPr lang="en-US" sz="3158" b="1" dirty="0">
                <a:solidFill>
                  <a:srgbClr val="D7E5D8"/>
                </a:solidFill>
                <a:latin typeface="IBM Plex Sans Bold"/>
                <a:ea typeface="IBM Plex Sans Bold"/>
                <a:cs typeface="IBM Plex Sans Bold"/>
                <a:sym typeface="IBM Plex Sans Bold"/>
              </a:rPr>
              <a:t>2200 </a:t>
            </a:r>
            <a:r>
              <a:rPr lang="en-US" sz="3158" b="1" dirty="0" err="1">
                <a:solidFill>
                  <a:srgbClr val="D7E5D8"/>
                </a:solidFill>
                <a:latin typeface="IBM Plex Sans Bold"/>
                <a:ea typeface="IBM Plex Sans Bold"/>
                <a:cs typeface="IBM Plex Sans Bold"/>
                <a:sym typeface="IBM Plex Sans Bold"/>
              </a:rPr>
              <a:t>baris</a:t>
            </a:r>
            <a:r>
              <a:rPr lang="en-US" sz="3158" b="1" dirty="0">
                <a:solidFill>
                  <a:srgbClr val="D7E5D8"/>
                </a:solidFill>
                <a:latin typeface="IBM Plex Sans Bold"/>
                <a:ea typeface="IBM Plex Sans Bold"/>
                <a:cs typeface="IBM Plex Sans Bold"/>
                <a:sym typeface="IBM Plex Sans Bold"/>
              </a:rPr>
              <a:t> </a:t>
            </a:r>
            <a:r>
              <a:rPr lang="en-US" sz="3158" b="1" dirty="0" err="1">
                <a:solidFill>
                  <a:srgbClr val="D7E5D8"/>
                </a:solidFill>
                <a:latin typeface="IBM Plex Sans Bold"/>
                <a:ea typeface="IBM Plex Sans Bold"/>
                <a:cs typeface="IBM Plex Sans Bold"/>
                <a:sym typeface="IBM Plex Sans Bold"/>
              </a:rPr>
              <a:t>indeks</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dalam</a:t>
            </a:r>
            <a:r>
              <a:rPr lang="en-US" sz="3158" dirty="0">
                <a:solidFill>
                  <a:srgbClr val="D7E5D8"/>
                </a:solidFill>
                <a:latin typeface="IBM Plex Sans"/>
                <a:ea typeface="IBM Plex Sans"/>
                <a:cs typeface="IBM Plex Sans"/>
                <a:sym typeface="IBM Plex Sans"/>
              </a:rPr>
              <a:t> dataset </a:t>
            </a:r>
            <a:r>
              <a:rPr lang="en-US" sz="3158" dirty="0" err="1">
                <a:solidFill>
                  <a:srgbClr val="D7E5D8"/>
                </a:solidFill>
                <a:latin typeface="IBM Plex Sans"/>
                <a:ea typeface="IBM Plex Sans"/>
                <a:cs typeface="IBM Plex Sans"/>
                <a:sym typeface="IBM Plex Sans"/>
              </a:rPr>
              <a:t>ini</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namun</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dibeberapa</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kolom</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seperti</a:t>
            </a:r>
            <a:r>
              <a:rPr lang="en-US" sz="3158" dirty="0">
                <a:solidFill>
                  <a:srgbClr val="D7E5D8"/>
                </a:solidFill>
                <a:latin typeface="IBM Plex Sans"/>
                <a:ea typeface="IBM Plex Sans"/>
                <a:cs typeface="IBM Plex Sans"/>
                <a:sym typeface="IBM Plex Sans"/>
              </a:rPr>
              <a:t> </a:t>
            </a:r>
            <a:r>
              <a:rPr lang="en-US" sz="3158" b="1" dirty="0">
                <a:solidFill>
                  <a:srgbClr val="D7E5D8"/>
                </a:solidFill>
                <a:latin typeface="IBM Plex Sans Bold"/>
                <a:ea typeface="IBM Plex Sans Bold"/>
                <a:cs typeface="IBM Plex Sans Bold"/>
                <a:sym typeface="IBM Plex Sans Bold"/>
              </a:rPr>
              <a:t>"Year", "Mileage", </a:t>
            </a:r>
            <a:r>
              <a:rPr lang="en-US" sz="3158" b="1" dirty="0" err="1">
                <a:solidFill>
                  <a:srgbClr val="D7E5D8"/>
                </a:solidFill>
                <a:latin typeface="IBM Plex Sans Bold"/>
                <a:ea typeface="IBM Plex Sans Bold"/>
                <a:cs typeface="IBM Plex Sans Bold"/>
                <a:sym typeface="IBM Plex Sans Bold"/>
              </a:rPr>
              <a:t>dan</a:t>
            </a:r>
            <a:r>
              <a:rPr lang="en-US" sz="3158" b="1" dirty="0">
                <a:solidFill>
                  <a:srgbClr val="D7E5D8"/>
                </a:solidFill>
                <a:latin typeface="IBM Plex Sans Bold"/>
                <a:ea typeface="IBM Plex Sans Bold"/>
                <a:cs typeface="IBM Plex Sans Bold"/>
                <a:sym typeface="IBM Plex Sans Bold"/>
              </a:rPr>
              <a:t> "Price"</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memiliki</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tipe</a:t>
            </a:r>
            <a:r>
              <a:rPr lang="en-US" sz="3158" dirty="0">
                <a:solidFill>
                  <a:srgbClr val="D7E5D8"/>
                </a:solidFill>
                <a:latin typeface="IBM Plex Sans"/>
                <a:ea typeface="IBM Plex Sans"/>
                <a:cs typeface="IBM Plex Sans"/>
                <a:sym typeface="IBM Plex Sans"/>
              </a:rPr>
              <a:t> data </a:t>
            </a:r>
            <a:r>
              <a:rPr lang="en-US" sz="3158" i="1" u="sng" dirty="0">
                <a:solidFill>
                  <a:schemeClr val="bg1"/>
                </a:solidFill>
                <a:latin typeface="IBM Plex Sans Italics"/>
                <a:ea typeface="IBM Plex Sans Italics"/>
                <a:cs typeface="IBM Plex Sans Italics"/>
                <a:sym typeface="IBM Plex Sans Italics"/>
                <a:hlinkClick r:id="rId3" tooltip="https://numpy.org/devdocs/reference/arrays.dtypes.html">
                  <a:extLst>
                    <a:ext uri="{A12FA001-AC4F-418D-AE19-62706E023703}">
                      <ahyp:hlinkClr xmlns:ahyp="http://schemas.microsoft.com/office/drawing/2018/hyperlinkcolor" val="tx"/>
                    </a:ext>
                  </a:extLst>
                </a:hlinkClick>
              </a:rPr>
              <a:t>object</a:t>
            </a:r>
            <a:r>
              <a:rPr lang="en-US" sz="3158" dirty="0">
                <a:solidFill>
                  <a:srgbClr val="D7E5D8"/>
                </a:solidFill>
                <a:latin typeface="IBM Plex Sans"/>
                <a:ea typeface="IBM Plex Sans"/>
                <a:cs typeface="IBM Plex Sans"/>
                <a:sym typeface="IBM Plex Sans"/>
              </a:rPr>
              <a:t>, yang </a:t>
            </a:r>
            <a:r>
              <a:rPr lang="en-US" sz="3158" dirty="0" err="1">
                <a:solidFill>
                  <a:srgbClr val="D7E5D8"/>
                </a:solidFill>
                <a:latin typeface="IBM Plex Sans"/>
                <a:ea typeface="IBM Plex Sans"/>
                <a:cs typeface="IBM Plex Sans"/>
                <a:sym typeface="IBM Plex Sans"/>
              </a:rPr>
              <a:t>dimana</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tidak</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sesuai</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dengan</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struktur</a:t>
            </a:r>
            <a:r>
              <a:rPr lang="en-US" sz="3158" dirty="0">
                <a:solidFill>
                  <a:srgbClr val="D7E5D8"/>
                </a:solidFill>
                <a:latin typeface="IBM Plex Sans"/>
                <a:ea typeface="IBM Plex Sans"/>
                <a:cs typeface="IBM Plex Sans"/>
                <a:sym typeface="IBM Plex Sans"/>
              </a:rPr>
              <a:t> data yang </a:t>
            </a:r>
            <a:r>
              <a:rPr lang="en-US" sz="3158" dirty="0" err="1">
                <a:solidFill>
                  <a:srgbClr val="D7E5D8"/>
                </a:solidFill>
                <a:latin typeface="IBM Plex Sans"/>
                <a:ea typeface="IBM Plex Sans"/>
                <a:cs typeface="IBM Plex Sans"/>
                <a:sym typeface="IBM Plex Sans"/>
              </a:rPr>
              <a:t>seharusnya</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memiliki</a:t>
            </a:r>
            <a:r>
              <a:rPr lang="en-US" sz="3158" dirty="0">
                <a:solidFill>
                  <a:srgbClr val="D7E5D8"/>
                </a:solidFill>
                <a:latin typeface="IBM Plex Sans"/>
                <a:ea typeface="IBM Plex Sans"/>
                <a:cs typeface="IBM Plex Sans"/>
                <a:sym typeface="IBM Plex Sans"/>
              </a:rPr>
              <a:t> </a:t>
            </a:r>
            <a:r>
              <a:rPr lang="en-US" sz="3158" dirty="0" err="1">
                <a:solidFill>
                  <a:srgbClr val="D7E5D8"/>
                </a:solidFill>
                <a:latin typeface="IBM Plex Sans"/>
                <a:ea typeface="IBM Plex Sans"/>
                <a:cs typeface="IBM Plex Sans"/>
                <a:sym typeface="IBM Plex Sans"/>
              </a:rPr>
              <a:t>tipe</a:t>
            </a:r>
            <a:r>
              <a:rPr lang="en-US" sz="3158" dirty="0">
                <a:solidFill>
                  <a:srgbClr val="D7E5D8"/>
                </a:solidFill>
                <a:latin typeface="IBM Plex Sans"/>
                <a:ea typeface="IBM Plex Sans"/>
                <a:cs typeface="IBM Plex Sans"/>
                <a:sym typeface="IBM Plex Sans"/>
              </a:rPr>
              <a:t> data </a:t>
            </a:r>
            <a:r>
              <a:rPr lang="en-US" sz="3158" i="1" u="sng" dirty="0" err="1">
                <a:solidFill>
                  <a:srgbClr val="D7E5D8"/>
                </a:solidFill>
                <a:latin typeface="IBM Plex Sans Italics"/>
                <a:ea typeface="IBM Plex Sans Italics"/>
                <a:cs typeface="IBM Plex Sans Italics"/>
                <a:sym typeface="IBM Plex Sans Italics"/>
              </a:rPr>
              <a:t>numerik</a:t>
            </a:r>
            <a:r>
              <a:rPr lang="en-US" sz="3158" dirty="0">
                <a:solidFill>
                  <a:srgbClr val="D7E5D8"/>
                </a:solidFill>
                <a:latin typeface="IBM Plex Sans"/>
                <a:ea typeface="IBM Plex Sans"/>
                <a:cs typeface="IBM Plex Sans"/>
                <a:sym typeface="IBM Plex Sans"/>
              </a:rPr>
              <a:t>.</a:t>
            </a:r>
          </a:p>
        </p:txBody>
      </p:sp>
      <p:sp>
        <p:nvSpPr>
          <p:cNvPr id="7" name="TextBox 7"/>
          <p:cNvSpPr txBox="1"/>
          <p:nvPr/>
        </p:nvSpPr>
        <p:spPr>
          <a:xfrm>
            <a:off x="7129995" y="7538300"/>
            <a:ext cx="10129305" cy="1091350"/>
          </a:xfrm>
          <a:prstGeom prst="rect">
            <a:avLst/>
          </a:prstGeom>
        </p:spPr>
        <p:txBody>
          <a:bodyPr lIns="0" tIns="0" rIns="0" bIns="0" rtlCol="0" anchor="t">
            <a:spAutoFit/>
          </a:bodyPr>
          <a:lstStyle/>
          <a:p>
            <a:pPr algn="just">
              <a:lnSpc>
                <a:spcPts val="4421"/>
              </a:lnSpc>
            </a:pPr>
            <a:r>
              <a:rPr lang="en-US" sz="3158">
                <a:solidFill>
                  <a:srgbClr val="D7E5D8"/>
                </a:solidFill>
                <a:latin typeface="IBM Plex Sans"/>
                <a:ea typeface="IBM Plex Sans"/>
                <a:cs typeface="IBM Plex Sans"/>
                <a:sym typeface="IBM Plex Sans"/>
              </a:rPr>
              <a:t>Selain itu, kita juga harus mencari kesalahan lainnya seperti </a:t>
            </a:r>
            <a:r>
              <a:rPr lang="en-US" sz="3158" b="1" i="1">
                <a:solidFill>
                  <a:srgbClr val="D7E5D8"/>
                </a:solidFill>
                <a:latin typeface="IBM Plex Sans Bold Italics"/>
                <a:ea typeface="IBM Plex Sans Bold Italics"/>
                <a:cs typeface="IBM Plex Sans Bold Italics"/>
                <a:sym typeface="IBM Plex Sans Bold Italics"/>
              </a:rPr>
              <a:t>duplicate value, missing value, outlier</a:t>
            </a:r>
            <a:r>
              <a:rPr lang="en-US" sz="3158">
                <a:solidFill>
                  <a:srgbClr val="D7E5D8"/>
                </a:solidFill>
                <a:latin typeface="IBM Plex Sans"/>
                <a:ea typeface="IBM Plex Sans"/>
                <a:cs typeface="IBM Plex Sans"/>
                <a:sym typeface="IBM Plex Sans"/>
              </a:rPr>
              <a:t>, dll.</a:t>
            </a:r>
          </a:p>
        </p:txBody>
      </p:sp>
      <p:sp>
        <p:nvSpPr>
          <p:cNvPr id="8" name="Freeform 8"/>
          <p:cNvSpPr/>
          <p:nvPr/>
        </p:nvSpPr>
        <p:spPr>
          <a:xfrm>
            <a:off x="17259300" y="7604975"/>
            <a:ext cx="1316388" cy="1316388"/>
          </a:xfrm>
          <a:custGeom>
            <a:avLst/>
            <a:gdLst/>
            <a:ahLst/>
            <a:cxnLst/>
            <a:rect l="l" t="t" r="r" b="b"/>
            <a:pathLst>
              <a:path w="1316388" h="1316388">
                <a:moveTo>
                  <a:pt x="0" y="0"/>
                </a:moveTo>
                <a:lnTo>
                  <a:pt x="1316388" y="0"/>
                </a:lnTo>
                <a:lnTo>
                  <a:pt x="1316388" y="1316388"/>
                </a:lnTo>
                <a:lnTo>
                  <a:pt x="0" y="131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634976" y="9762129"/>
            <a:ext cx="1316388" cy="1316388"/>
          </a:xfrm>
          <a:custGeom>
            <a:avLst/>
            <a:gdLst/>
            <a:ahLst/>
            <a:cxnLst/>
            <a:rect l="l" t="t" r="r" b="b"/>
            <a:pathLst>
              <a:path w="1316388" h="1316388">
                <a:moveTo>
                  <a:pt x="0" y="0"/>
                </a:moveTo>
                <a:lnTo>
                  <a:pt x="1316387" y="0"/>
                </a:lnTo>
                <a:lnTo>
                  <a:pt x="1316387" y="1316388"/>
                </a:lnTo>
                <a:lnTo>
                  <a:pt x="0" y="131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177305" y="-996297"/>
            <a:ext cx="3548118" cy="3548118"/>
          </a:xfrm>
          <a:custGeom>
            <a:avLst/>
            <a:gdLst/>
            <a:ahLst/>
            <a:cxnLst/>
            <a:rect l="l" t="t" r="r" b="b"/>
            <a:pathLst>
              <a:path w="3548118" h="3548118">
                <a:moveTo>
                  <a:pt x="0" y="0"/>
                </a:moveTo>
                <a:lnTo>
                  <a:pt x="3548117" y="0"/>
                </a:lnTo>
                <a:lnTo>
                  <a:pt x="3548117" y="3548118"/>
                </a:lnTo>
                <a:lnTo>
                  <a:pt x="0" y="3548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flipH="1">
            <a:off x="7129496" y="9258300"/>
            <a:ext cx="10129804" cy="76702"/>
          </a:xfrm>
          <a:prstGeom prst="line">
            <a:avLst/>
          </a:prstGeom>
          <a:ln w="19050" cap="flat">
            <a:solidFill>
              <a:srgbClr val="FFFFFF"/>
            </a:solidFill>
            <a:prstDash val="solid"/>
            <a:headEnd type="none" w="sm" len="sm"/>
            <a:tailEnd type="none" w="sm" len="sm"/>
          </a:ln>
        </p:spPr>
      </p:sp>
      <p:grpSp>
        <p:nvGrpSpPr>
          <p:cNvPr id="12" name="Group 12"/>
          <p:cNvGrpSpPr/>
          <p:nvPr/>
        </p:nvGrpSpPr>
        <p:grpSpPr>
          <a:xfrm rot="-5400000">
            <a:off x="3700124" y="5865519"/>
            <a:ext cx="294858" cy="4009891"/>
            <a:chOff x="0" y="0"/>
            <a:chExt cx="77658" cy="1056103"/>
          </a:xfrm>
        </p:grpSpPr>
        <p:sp>
          <p:nvSpPr>
            <p:cNvPr id="13" name="Freeform 13"/>
            <p:cNvSpPr/>
            <p:nvPr/>
          </p:nvSpPr>
          <p:spPr>
            <a:xfrm>
              <a:off x="0" y="0"/>
              <a:ext cx="77658" cy="1056103"/>
            </a:xfrm>
            <a:custGeom>
              <a:avLst/>
              <a:gdLst/>
              <a:ahLst/>
              <a:cxnLst/>
              <a:rect l="l" t="t" r="r" b="b"/>
              <a:pathLst>
                <a:path w="77658" h="1056103">
                  <a:moveTo>
                    <a:pt x="0" y="0"/>
                  </a:moveTo>
                  <a:lnTo>
                    <a:pt x="77658" y="0"/>
                  </a:lnTo>
                  <a:lnTo>
                    <a:pt x="77658" y="1056103"/>
                  </a:lnTo>
                  <a:lnTo>
                    <a:pt x="0" y="1056103"/>
                  </a:lnTo>
                  <a:close/>
                </a:path>
              </a:pathLst>
            </a:custGeom>
            <a:solidFill>
              <a:srgbClr val="000000">
                <a:alpha val="0"/>
              </a:srgbClr>
            </a:solidFill>
            <a:ln w="19050" cap="sq">
              <a:solidFill>
                <a:srgbClr val="CB2525"/>
              </a:solidFill>
              <a:prstDash val="solid"/>
              <a:miter/>
            </a:ln>
          </p:spPr>
        </p:sp>
        <p:sp>
          <p:nvSpPr>
            <p:cNvPr id="14" name="TextBox 14"/>
            <p:cNvSpPr txBox="1"/>
            <p:nvPr/>
          </p:nvSpPr>
          <p:spPr>
            <a:xfrm>
              <a:off x="0" y="-95250"/>
              <a:ext cx="77658" cy="1151353"/>
            </a:xfrm>
            <a:prstGeom prst="rect">
              <a:avLst/>
            </a:prstGeom>
          </p:spPr>
          <p:txBody>
            <a:bodyPr lIns="50800" tIns="50800" rIns="50800" bIns="50800" rtlCol="0" anchor="ctr"/>
            <a:lstStyle/>
            <a:p>
              <a:pPr algn="ctr">
                <a:lnSpc>
                  <a:spcPts val="2664"/>
                </a:lnSpc>
              </a:pPr>
              <a:endParaRPr/>
            </a:p>
          </p:txBody>
        </p:sp>
      </p:grpSp>
      <p:grpSp>
        <p:nvGrpSpPr>
          <p:cNvPr id="15" name="Group 15"/>
          <p:cNvGrpSpPr/>
          <p:nvPr/>
        </p:nvGrpSpPr>
        <p:grpSpPr>
          <a:xfrm rot="-5400000">
            <a:off x="3615326" y="6562074"/>
            <a:ext cx="464455" cy="4009891"/>
            <a:chOff x="0" y="0"/>
            <a:chExt cx="122326" cy="1056103"/>
          </a:xfrm>
        </p:grpSpPr>
        <p:sp>
          <p:nvSpPr>
            <p:cNvPr id="16" name="Freeform 16"/>
            <p:cNvSpPr/>
            <p:nvPr/>
          </p:nvSpPr>
          <p:spPr>
            <a:xfrm>
              <a:off x="0" y="0"/>
              <a:ext cx="122326" cy="1056103"/>
            </a:xfrm>
            <a:custGeom>
              <a:avLst/>
              <a:gdLst/>
              <a:ahLst/>
              <a:cxnLst/>
              <a:rect l="l" t="t" r="r" b="b"/>
              <a:pathLst>
                <a:path w="122326" h="1056103">
                  <a:moveTo>
                    <a:pt x="0" y="0"/>
                  </a:moveTo>
                  <a:lnTo>
                    <a:pt x="122326" y="0"/>
                  </a:lnTo>
                  <a:lnTo>
                    <a:pt x="122326" y="1056103"/>
                  </a:lnTo>
                  <a:lnTo>
                    <a:pt x="0" y="1056103"/>
                  </a:lnTo>
                  <a:close/>
                </a:path>
              </a:pathLst>
            </a:custGeom>
            <a:solidFill>
              <a:srgbClr val="000000">
                <a:alpha val="0"/>
              </a:srgbClr>
            </a:solidFill>
            <a:ln w="19050" cap="sq">
              <a:solidFill>
                <a:srgbClr val="CB2525"/>
              </a:solidFill>
              <a:prstDash val="solid"/>
              <a:miter/>
            </a:ln>
          </p:spPr>
        </p:sp>
        <p:sp>
          <p:nvSpPr>
            <p:cNvPr id="17" name="TextBox 17"/>
            <p:cNvSpPr txBox="1"/>
            <p:nvPr/>
          </p:nvSpPr>
          <p:spPr>
            <a:xfrm>
              <a:off x="0" y="-95250"/>
              <a:ext cx="122326" cy="1151353"/>
            </a:xfrm>
            <a:prstGeom prst="rect">
              <a:avLst/>
            </a:prstGeom>
          </p:spPr>
          <p:txBody>
            <a:bodyPr lIns="50800" tIns="50800" rIns="50800" bIns="50800" rtlCol="0" anchor="ctr"/>
            <a:lstStyle/>
            <a:p>
              <a:pPr algn="ctr">
                <a:lnSpc>
                  <a:spcPts val="2664"/>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2987589"/>
            <a:ext cx="7761375" cy="6270711"/>
          </a:xfrm>
          <a:custGeom>
            <a:avLst/>
            <a:gdLst/>
            <a:ahLst/>
            <a:cxnLst/>
            <a:rect l="l" t="t" r="r" b="b"/>
            <a:pathLst>
              <a:path w="7761375" h="6270711">
                <a:moveTo>
                  <a:pt x="0" y="0"/>
                </a:moveTo>
                <a:lnTo>
                  <a:pt x="7761375" y="0"/>
                </a:lnTo>
                <a:lnTo>
                  <a:pt x="7761375" y="6270711"/>
                </a:lnTo>
                <a:lnTo>
                  <a:pt x="0" y="6270711"/>
                </a:lnTo>
                <a:lnTo>
                  <a:pt x="0" y="0"/>
                </a:lnTo>
                <a:close/>
              </a:path>
            </a:pathLst>
          </a:custGeom>
          <a:blipFill>
            <a:blip r:embed="rId2"/>
            <a:stretch>
              <a:fillRect t="-16997" b="-16175"/>
            </a:stretch>
          </a:blipFill>
          <a:ln w="38100" cap="sq">
            <a:solidFill>
              <a:srgbClr val="9CD52C"/>
            </a:solidFill>
            <a:prstDash val="solid"/>
            <a:miter/>
          </a:ln>
        </p:spPr>
      </p:sp>
      <p:sp>
        <p:nvSpPr>
          <p:cNvPr id="3" name="Freeform 3"/>
          <p:cNvSpPr/>
          <p:nvPr/>
        </p:nvSpPr>
        <p:spPr>
          <a:xfrm>
            <a:off x="14762510" y="6518792"/>
            <a:ext cx="2900934" cy="3086100"/>
          </a:xfrm>
          <a:custGeom>
            <a:avLst/>
            <a:gdLst/>
            <a:ahLst/>
            <a:cxnLst/>
            <a:rect l="l" t="t" r="r" b="b"/>
            <a:pathLst>
              <a:path w="2900934" h="3086100">
                <a:moveTo>
                  <a:pt x="0" y="0"/>
                </a:moveTo>
                <a:lnTo>
                  <a:pt x="2900934" y="0"/>
                </a:lnTo>
                <a:lnTo>
                  <a:pt x="2900934" y="3086100"/>
                </a:lnTo>
                <a:lnTo>
                  <a:pt x="0" y="3086100"/>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0" y="7400290"/>
            <a:ext cx="5266085" cy="1323104"/>
          </a:xfrm>
          <a:custGeom>
            <a:avLst/>
            <a:gdLst/>
            <a:ahLst/>
            <a:cxnLst/>
            <a:rect l="l" t="t" r="r" b="b"/>
            <a:pathLst>
              <a:path w="5266085" h="1323104">
                <a:moveTo>
                  <a:pt x="0" y="0"/>
                </a:moveTo>
                <a:lnTo>
                  <a:pt x="5266085" y="0"/>
                </a:lnTo>
                <a:lnTo>
                  <a:pt x="5266085" y="1323104"/>
                </a:lnTo>
                <a:lnTo>
                  <a:pt x="0" y="13231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10892" y="405837"/>
            <a:ext cx="7405092" cy="1118695"/>
          </a:xfrm>
          <a:prstGeom prst="rect">
            <a:avLst/>
          </a:prstGeom>
        </p:spPr>
        <p:txBody>
          <a:bodyPr lIns="0" tIns="0" rIns="0" bIns="0" rtlCol="0" anchor="t">
            <a:spAutoFit/>
          </a:bodyPr>
          <a:lstStyle/>
          <a:p>
            <a:pPr algn="ctr">
              <a:lnSpc>
                <a:spcPts val="9214"/>
              </a:lnSpc>
            </a:pPr>
            <a:r>
              <a:rPr lang="en-US" sz="6581" b="1">
                <a:solidFill>
                  <a:srgbClr val="FFFFFF"/>
                </a:solidFill>
                <a:latin typeface="IBM Plex Sans Bold"/>
                <a:ea typeface="IBM Plex Sans Bold"/>
                <a:cs typeface="IBM Plex Sans Bold"/>
                <a:sym typeface="IBM Plex Sans Bold"/>
              </a:rPr>
              <a:t>Handle Duplicates </a:t>
            </a:r>
          </a:p>
        </p:txBody>
      </p:sp>
      <p:sp>
        <p:nvSpPr>
          <p:cNvPr id="6" name="TextBox 6"/>
          <p:cNvSpPr txBox="1"/>
          <p:nvPr/>
        </p:nvSpPr>
        <p:spPr>
          <a:xfrm>
            <a:off x="963648" y="1864274"/>
            <a:ext cx="16295652" cy="580390"/>
          </a:xfrm>
          <a:prstGeom prst="rect">
            <a:avLst/>
          </a:prstGeom>
        </p:spPr>
        <p:txBody>
          <a:bodyPr lIns="0" tIns="0" rIns="0" bIns="0" rtlCol="0" anchor="t">
            <a:spAutoFit/>
          </a:bodyPr>
          <a:lstStyle/>
          <a:p>
            <a:pPr algn="ctr">
              <a:lnSpc>
                <a:spcPts val="4759"/>
              </a:lnSpc>
            </a:pPr>
            <a:r>
              <a:rPr lang="en-US" sz="3399">
                <a:solidFill>
                  <a:srgbClr val="D7E5D8"/>
                </a:solidFill>
                <a:latin typeface="IBM Plex Sans"/>
                <a:ea typeface="IBM Plex Sans"/>
                <a:cs typeface="IBM Plex Sans"/>
                <a:sym typeface="IBM Plex Sans"/>
              </a:rPr>
              <a:t>Mengidentifikasi dan menghapus data duplikat , memastikan agar data bersifat unik.</a:t>
            </a:r>
          </a:p>
        </p:txBody>
      </p:sp>
      <p:sp>
        <p:nvSpPr>
          <p:cNvPr id="7" name="TextBox 7"/>
          <p:cNvSpPr txBox="1"/>
          <p:nvPr/>
        </p:nvSpPr>
        <p:spPr>
          <a:xfrm>
            <a:off x="9110569" y="2920914"/>
            <a:ext cx="9177431" cy="1780540"/>
          </a:xfrm>
          <a:prstGeom prst="rect">
            <a:avLst/>
          </a:prstGeom>
        </p:spPr>
        <p:txBody>
          <a:bodyPr lIns="0" tIns="0" rIns="0" bIns="0" rtlCol="0" anchor="t">
            <a:spAutoFit/>
          </a:bodyPr>
          <a:lstStyle/>
          <a:p>
            <a:pPr algn="l">
              <a:lnSpc>
                <a:spcPts val="4759"/>
              </a:lnSpc>
            </a:pPr>
            <a:r>
              <a:rPr lang="en-US" sz="3399">
                <a:solidFill>
                  <a:srgbClr val="B7EE4A"/>
                </a:solidFill>
                <a:latin typeface="Open Sans"/>
                <a:ea typeface="Open Sans"/>
                <a:cs typeface="Open Sans"/>
                <a:sym typeface="Open Sans"/>
              </a:rPr>
              <a:t>Mengidentifikasi duplikasi data pada kolom </a:t>
            </a:r>
            <a:r>
              <a:rPr lang="en-US" sz="3399" b="1">
                <a:solidFill>
                  <a:srgbClr val="B7EE4A"/>
                </a:solidFill>
                <a:latin typeface="Open Sans Bold"/>
                <a:ea typeface="Open Sans Bold"/>
                <a:cs typeface="Open Sans Bold"/>
                <a:sym typeface="Open Sans Bold"/>
              </a:rPr>
              <a:t>"Car ID"  </a:t>
            </a:r>
            <a:r>
              <a:rPr lang="en-US" sz="3399">
                <a:solidFill>
                  <a:srgbClr val="B7EE4A"/>
                </a:solidFill>
                <a:latin typeface="Open Sans"/>
                <a:ea typeface="Open Sans"/>
                <a:cs typeface="Open Sans"/>
                <a:sym typeface="Open Sans"/>
              </a:rPr>
              <a:t>dan hasilnya menunjukkan Terdapat </a:t>
            </a:r>
            <a:r>
              <a:rPr lang="en-US" sz="3399" b="1">
                <a:solidFill>
                  <a:srgbClr val="B7EE4A"/>
                </a:solidFill>
                <a:latin typeface="Open Sans Bold"/>
                <a:ea typeface="Open Sans Bold"/>
                <a:cs typeface="Open Sans Bold"/>
                <a:sym typeface="Open Sans Bold"/>
              </a:rPr>
              <a:t>200 </a:t>
            </a:r>
            <a:r>
              <a:rPr lang="en-US" sz="3399">
                <a:solidFill>
                  <a:srgbClr val="B7EE4A"/>
                </a:solidFill>
                <a:latin typeface="Open Sans"/>
                <a:ea typeface="Open Sans"/>
                <a:cs typeface="Open Sans"/>
                <a:sym typeface="Open Sans"/>
              </a:rPr>
              <a:t>data duplikat </a:t>
            </a:r>
          </a:p>
        </p:txBody>
      </p:sp>
      <p:sp>
        <p:nvSpPr>
          <p:cNvPr id="8" name="TextBox 8"/>
          <p:cNvSpPr txBox="1"/>
          <p:nvPr/>
        </p:nvSpPr>
        <p:spPr>
          <a:xfrm>
            <a:off x="9144000" y="5076825"/>
            <a:ext cx="9177431" cy="1780540"/>
          </a:xfrm>
          <a:prstGeom prst="rect">
            <a:avLst/>
          </a:prstGeom>
        </p:spPr>
        <p:txBody>
          <a:bodyPr lIns="0" tIns="0" rIns="0" bIns="0" rtlCol="0" anchor="t">
            <a:spAutoFit/>
          </a:bodyPr>
          <a:lstStyle/>
          <a:p>
            <a:pPr algn="l">
              <a:lnSpc>
                <a:spcPts val="4759"/>
              </a:lnSpc>
            </a:pPr>
            <a:r>
              <a:rPr lang="en-US" sz="3399">
                <a:solidFill>
                  <a:srgbClr val="D7E5D8"/>
                </a:solidFill>
                <a:latin typeface="Open Sans"/>
                <a:ea typeface="Open Sans"/>
                <a:cs typeface="Open Sans"/>
                <a:sym typeface="Open Sans"/>
              </a:rPr>
              <a:t>Selanjutnya, melakukan penghapusan terhadap nilai-nilai duplikat pada kolom   </a:t>
            </a:r>
            <a:r>
              <a:rPr lang="en-US" sz="3399" b="1">
                <a:solidFill>
                  <a:srgbClr val="D7E5D8"/>
                </a:solidFill>
                <a:latin typeface="Open Sans Bold"/>
                <a:ea typeface="Open Sans Bold"/>
                <a:cs typeface="Open Sans Bold"/>
                <a:sym typeface="Open Sans Bold"/>
              </a:rPr>
              <a:t>"Car ID"</a:t>
            </a:r>
            <a:r>
              <a:rPr lang="en-US" sz="3399">
                <a:solidFill>
                  <a:srgbClr val="D7E5D8"/>
                </a:solidFill>
                <a:latin typeface="Open Sans"/>
                <a:ea typeface="Open Sans"/>
                <a:cs typeface="Open Sans"/>
                <a:sym typeface="Open Sans"/>
              </a:rPr>
              <a:t> didalam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500412" y="62275"/>
            <a:ext cx="0" cy="6492240"/>
          </a:xfrm>
          <a:prstGeom prst="line">
            <a:avLst/>
          </a:prstGeom>
          <a:ln w="19050" cap="flat">
            <a:solidFill>
              <a:srgbClr val="FFFFFF"/>
            </a:solidFill>
            <a:prstDash val="solid"/>
            <a:headEnd type="none" w="sm" len="sm"/>
            <a:tailEnd type="none" w="sm" len="sm"/>
          </a:ln>
        </p:spPr>
      </p:sp>
      <p:sp>
        <p:nvSpPr>
          <p:cNvPr id="3" name="AutoShape 3"/>
          <p:cNvSpPr/>
          <p:nvPr/>
        </p:nvSpPr>
        <p:spPr>
          <a:xfrm flipV="1">
            <a:off x="500412" y="7053950"/>
            <a:ext cx="0" cy="960120"/>
          </a:xfrm>
          <a:prstGeom prst="line">
            <a:avLst/>
          </a:prstGeom>
          <a:ln w="19050" cap="flat">
            <a:solidFill>
              <a:srgbClr val="FFFFFF"/>
            </a:solidFill>
            <a:prstDash val="solid"/>
            <a:headEnd type="none" w="sm" len="sm"/>
            <a:tailEnd type="none" w="sm" len="sm"/>
          </a:ln>
        </p:spPr>
      </p:sp>
      <p:sp>
        <p:nvSpPr>
          <p:cNvPr id="4" name="AutoShape 4"/>
          <p:cNvSpPr/>
          <p:nvPr/>
        </p:nvSpPr>
        <p:spPr>
          <a:xfrm flipV="1">
            <a:off x="500412" y="8446345"/>
            <a:ext cx="0" cy="442454"/>
          </a:xfrm>
          <a:prstGeom prst="line">
            <a:avLst/>
          </a:prstGeom>
          <a:ln w="19050" cap="flat">
            <a:solidFill>
              <a:srgbClr val="FFFFFF"/>
            </a:solidFill>
            <a:prstDash val="solid"/>
            <a:headEnd type="none" w="sm" len="sm"/>
            <a:tailEnd type="none" w="sm" len="sm"/>
          </a:ln>
        </p:spPr>
      </p:sp>
      <p:sp>
        <p:nvSpPr>
          <p:cNvPr id="5" name="Freeform 5"/>
          <p:cNvSpPr/>
          <p:nvPr/>
        </p:nvSpPr>
        <p:spPr>
          <a:xfrm>
            <a:off x="15957252" y="1600445"/>
            <a:ext cx="2330748" cy="2330748"/>
          </a:xfrm>
          <a:custGeom>
            <a:avLst/>
            <a:gdLst/>
            <a:ahLst/>
            <a:cxnLst/>
            <a:rect l="l" t="t" r="r" b="b"/>
            <a:pathLst>
              <a:path w="2330748" h="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463090" y="6195206"/>
            <a:ext cx="1174273" cy="1174273"/>
          </a:xfrm>
          <a:custGeom>
            <a:avLst/>
            <a:gdLst/>
            <a:ahLst/>
            <a:cxnLst/>
            <a:rect l="l" t="t" r="r" b="b"/>
            <a:pathLst>
              <a:path w="1174273" h="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517684" y="7369479"/>
            <a:ext cx="3604942" cy="3604942"/>
          </a:xfrm>
          <a:custGeom>
            <a:avLst/>
            <a:gdLst/>
            <a:ahLst/>
            <a:cxnLst/>
            <a:rect l="l" t="t" r="r" b="b"/>
            <a:pathLst>
              <a:path w="3604942" h="3604942">
                <a:moveTo>
                  <a:pt x="0" y="0"/>
                </a:moveTo>
                <a:lnTo>
                  <a:pt x="3604942" y="0"/>
                </a:lnTo>
                <a:lnTo>
                  <a:pt x="3604942" y="3604942"/>
                </a:lnTo>
                <a:lnTo>
                  <a:pt x="0" y="360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44966" y="3704602"/>
            <a:ext cx="4694059" cy="4170600"/>
          </a:xfrm>
          <a:custGeom>
            <a:avLst/>
            <a:gdLst/>
            <a:ahLst/>
            <a:cxnLst/>
            <a:rect l="l" t="t" r="r" b="b"/>
            <a:pathLst>
              <a:path w="4694059" h="4170600">
                <a:moveTo>
                  <a:pt x="0" y="0"/>
                </a:moveTo>
                <a:lnTo>
                  <a:pt x="4694060" y="0"/>
                </a:lnTo>
                <a:lnTo>
                  <a:pt x="4694060" y="4170600"/>
                </a:lnTo>
                <a:lnTo>
                  <a:pt x="0" y="4170600"/>
                </a:lnTo>
                <a:lnTo>
                  <a:pt x="0" y="0"/>
                </a:lnTo>
                <a:close/>
              </a:path>
            </a:pathLst>
          </a:custGeom>
          <a:blipFill>
            <a:blip r:embed="rId4"/>
            <a:stretch>
              <a:fillRect l="-60098" t="-83650" r="-138164" b="-55211"/>
            </a:stretch>
          </a:blipFill>
          <a:ln w="38100" cap="sq">
            <a:solidFill>
              <a:srgbClr val="9CD52C"/>
            </a:solidFill>
            <a:prstDash val="solid"/>
            <a:miter/>
          </a:ln>
        </p:spPr>
      </p:sp>
      <p:grpSp>
        <p:nvGrpSpPr>
          <p:cNvPr id="9" name="Group 9"/>
          <p:cNvGrpSpPr/>
          <p:nvPr/>
        </p:nvGrpSpPr>
        <p:grpSpPr>
          <a:xfrm>
            <a:off x="3302891" y="4257989"/>
            <a:ext cx="1971199" cy="3483863"/>
            <a:chOff x="0" y="0"/>
            <a:chExt cx="624645" cy="1103987"/>
          </a:xfrm>
        </p:grpSpPr>
        <p:sp>
          <p:nvSpPr>
            <p:cNvPr id="10" name="Freeform 10"/>
            <p:cNvSpPr/>
            <p:nvPr/>
          </p:nvSpPr>
          <p:spPr>
            <a:xfrm>
              <a:off x="0" y="0"/>
              <a:ext cx="624645" cy="1103987"/>
            </a:xfrm>
            <a:custGeom>
              <a:avLst/>
              <a:gdLst/>
              <a:ahLst/>
              <a:cxnLst/>
              <a:rect l="l" t="t" r="r" b="b"/>
              <a:pathLst>
                <a:path w="624645" h="1103987">
                  <a:moveTo>
                    <a:pt x="0" y="0"/>
                  </a:moveTo>
                  <a:lnTo>
                    <a:pt x="624645" y="0"/>
                  </a:lnTo>
                  <a:lnTo>
                    <a:pt x="624645" y="1103987"/>
                  </a:lnTo>
                  <a:lnTo>
                    <a:pt x="0" y="1103987"/>
                  </a:lnTo>
                  <a:close/>
                </a:path>
              </a:pathLst>
            </a:custGeom>
            <a:solidFill>
              <a:srgbClr val="000000">
                <a:alpha val="0"/>
              </a:srgbClr>
            </a:solidFill>
            <a:ln w="104775" cap="sq">
              <a:solidFill>
                <a:srgbClr val="CB2525"/>
              </a:solidFill>
              <a:prstDash val="solid"/>
              <a:miter/>
            </a:ln>
          </p:spPr>
        </p:sp>
        <p:sp>
          <p:nvSpPr>
            <p:cNvPr id="11" name="TextBox 11"/>
            <p:cNvSpPr txBox="1"/>
            <p:nvPr/>
          </p:nvSpPr>
          <p:spPr>
            <a:xfrm>
              <a:off x="0" y="-95250"/>
              <a:ext cx="624645" cy="1199237"/>
            </a:xfrm>
            <a:prstGeom prst="rect">
              <a:avLst/>
            </a:prstGeom>
          </p:spPr>
          <p:txBody>
            <a:bodyPr lIns="42222" tIns="42222" rIns="42222" bIns="42222" rtlCol="0" anchor="ctr"/>
            <a:lstStyle/>
            <a:p>
              <a:pPr algn="ctr">
                <a:lnSpc>
                  <a:spcPts val="2664"/>
                </a:lnSpc>
              </a:pPr>
              <a:endParaRPr/>
            </a:p>
          </p:txBody>
        </p:sp>
      </p:grpSp>
      <p:sp>
        <p:nvSpPr>
          <p:cNvPr id="12" name="TextBox 12"/>
          <p:cNvSpPr txBox="1"/>
          <p:nvPr/>
        </p:nvSpPr>
        <p:spPr>
          <a:xfrm>
            <a:off x="1677381" y="561955"/>
            <a:ext cx="15445245" cy="914440"/>
          </a:xfrm>
          <a:prstGeom prst="rect">
            <a:avLst/>
          </a:prstGeom>
        </p:spPr>
        <p:txBody>
          <a:bodyPr lIns="0" tIns="0" rIns="0" bIns="0" rtlCol="0" anchor="t">
            <a:spAutoFit/>
          </a:bodyPr>
          <a:lstStyle/>
          <a:p>
            <a:pPr algn="l">
              <a:lnSpc>
                <a:spcPts val="7351"/>
              </a:lnSpc>
            </a:pPr>
            <a:r>
              <a:rPr lang="en-US" sz="5876" b="1" spc="-17">
                <a:solidFill>
                  <a:srgbClr val="FFFFFF"/>
                </a:solidFill>
                <a:latin typeface="IBM Plex Sans Bold"/>
                <a:ea typeface="IBM Plex Sans Bold"/>
                <a:cs typeface="IBM Plex Sans Bold"/>
                <a:sym typeface="IBM Plex Sans Bold"/>
              </a:rPr>
              <a:t>Normalization </a:t>
            </a:r>
          </a:p>
        </p:txBody>
      </p:sp>
      <p:sp>
        <p:nvSpPr>
          <p:cNvPr id="13" name="TextBox 13"/>
          <p:cNvSpPr txBox="1"/>
          <p:nvPr/>
        </p:nvSpPr>
        <p:spPr>
          <a:xfrm>
            <a:off x="1734722" y="1505195"/>
            <a:ext cx="13070005" cy="1007288"/>
          </a:xfrm>
          <a:prstGeom prst="rect">
            <a:avLst/>
          </a:prstGeom>
        </p:spPr>
        <p:txBody>
          <a:bodyPr lIns="0" tIns="0" rIns="0" bIns="0" rtlCol="0" anchor="t">
            <a:spAutoFit/>
          </a:bodyPr>
          <a:lstStyle/>
          <a:p>
            <a:pPr algn="l">
              <a:lnSpc>
                <a:spcPts val="4188"/>
              </a:lnSpc>
            </a:pPr>
            <a:r>
              <a:rPr lang="en-US" sz="2600" spc="-7">
                <a:solidFill>
                  <a:srgbClr val="D7E5D8"/>
                </a:solidFill>
                <a:latin typeface="IBM Plex Sans"/>
                <a:ea typeface="IBM Plex Sans"/>
                <a:cs typeface="IBM Plex Sans"/>
                <a:sym typeface="IBM Plex Sans"/>
              </a:rPr>
              <a:t>Memastikan data konsisten dengan menyesuaikan format yang seragam, memperhatikan penulisan huruf besar atau kecil, dan standarisasi unit pengukuran.</a:t>
            </a:r>
          </a:p>
        </p:txBody>
      </p:sp>
      <p:sp>
        <p:nvSpPr>
          <p:cNvPr id="14" name="TextBox 14"/>
          <p:cNvSpPr txBox="1"/>
          <p:nvPr/>
        </p:nvSpPr>
        <p:spPr>
          <a:xfrm>
            <a:off x="1734722" y="2821140"/>
            <a:ext cx="13070005" cy="483413"/>
          </a:xfrm>
          <a:prstGeom prst="rect">
            <a:avLst/>
          </a:prstGeom>
        </p:spPr>
        <p:txBody>
          <a:bodyPr lIns="0" tIns="0" rIns="0" bIns="0" rtlCol="0" anchor="t">
            <a:spAutoFit/>
          </a:bodyPr>
          <a:lstStyle/>
          <a:p>
            <a:pPr algn="l">
              <a:lnSpc>
                <a:spcPts val="4188"/>
              </a:lnSpc>
            </a:pPr>
            <a:r>
              <a:rPr lang="en-US" sz="2600" spc="-7">
                <a:solidFill>
                  <a:srgbClr val="9CD52C"/>
                </a:solidFill>
                <a:latin typeface="IBM Plex Sans"/>
                <a:ea typeface="IBM Plex Sans"/>
                <a:cs typeface="IBM Plex Sans"/>
                <a:sym typeface="IBM Plex Sans"/>
              </a:rPr>
              <a:t>Sebelum itu, perhatikan format penulisan pada kolom  </a:t>
            </a:r>
            <a:r>
              <a:rPr lang="en-US" sz="2600" b="1" spc="-7">
                <a:solidFill>
                  <a:srgbClr val="9CD52C"/>
                </a:solidFill>
                <a:latin typeface="IBM Plex Sans Bold"/>
                <a:ea typeface="IBM Plex Sans Bold"/>
                <a:cs typeface="IBM Plex Sans Bold"/>
                <a:sym typeface="IBM Plex Sans Bold"/>
              </a:rPr>
              <a:t>"Year" </a:t>
            </a:r>
            <a:r>
              <a:rPr lang="en-US" sz="2600" spc="-7">
                <a:solidFill>
                  <a:srgbClr val="9CD52C"/>
                </a:solidFill>
                <a:latin typeface="IBM Plex Sans"/>
                <a:ea typeface="IBM Plex Sans"/>
                <a:cs typeface="IBM Plex Sans"/>
                <a:sym typeface="IBM Plex Sans"/>
              </a:rPr>
              <a:t>berikut:</a:t>
            </a:r>
          </a:p>
        </p:txBody>
      </p:sp>
      <p:sp>
        <p:nvSpPr>
          <p:cNvPr id="15" name="TextBox 15"/>
          <p:cNvSpPr txBox="1"/>
          <p:nvPr/>
        </p:nvSpPr>
        <p:spPr>
          <a:xfrm>
            <a:off x="6795775" y="3612337"/>
            <a:ext cx="7991645" cy="1531163"/>
          </a:xfrm>
          <a:prstGeom prst="rect">
            <a:avLst/>
          </a:prstGeom>
        </p:spPr>
        <p:txBody>
          <a:bodyPr lIns="0" tIns="0" rIns="0" bIns="0" rtlCol="0" anchor="t">
            <a:spAutoFit/>
          </a:bodyPr>
          <a:lstStyle/>
          <a:p>
            <a:pPr algn="l">
              <a:lnSpc>
                <a:spcPts val="4188"/>
              </a:lnSpc>
            </a:pPr>
            <a:r>
              <a:rPr lang="en-US" sz="2600" spc="-7">
                <a:solidFill>
                  <a:srgbClr val="D7E5D8"/>
                </a:solidFill>
                <a:latin typeface="IBM Plex Sans"/>
                <a:ea typeface="IBM Plex Sans"/>
                <a:cs typeface="IBM Plex Sans"/>
                <a:sym typeface="IBM Plex Sans"/>
              </a:rPr>
              <a:t>Seharusnya karakter "Two Thousand" tidak ada dalam baris tersebut, inilah penyebab mengapa tipe data dari kolom </a:t>
            </a:r>
            <a:r>
              <a:rPr lang="en-US" sz="2600" b="1" spc="-7">
                <a:solidFill>
                  <a:srgbClr val="D7E5D8"/>
                </a:solidFill>
                <a:latin typeface="IBM Plex Sans Bold"/>
                <a:ea typeface="IBM Plex Sans Bold"/>
                <a:cs typeface="IBM Plex Sans Bold"/>
                <a:sym typeface="IBM Plex Sans Bold"/>
              </a:rPr>
              <a:t>"Year" </a:t>
            </a:r>
            <a:r>
              <a:rPr lang="en-US" sz="2600" spc="-7">
                <a:solidFill>
                  <a:srgbClr val="D7E5D8"/>
                </a:solidFill>
                <a:latin typeface="IBM Plex Sans"/>
                <a:ea typeface="IBM Plex Sans"/>
                <a:cs typeface="IBM Plex Sans"/>
                <a:sym typeface="IBM Plex Sans"/>
              </a:rPr>
              <a:t>berupa object.</a:t>
            </a:r>
          </a:p>
        </p:txBody>
      </p:sp>
      <p:sp>
        <p:nvSpPr>
          <p:cNvPr id="16" name="Freeform 16"/>
          <p:cNvSpPr/>
          <p:nvPr/>
        </p:nvSpPr>
        <p:spPr>
          <a:xfrm>
            <a:off x="6795775" y="5168199"/>
            <a:ext cx="5092351" cy="2707003"/>
          </a:xfrm>
          <a:custGeom>
            <a:avLst/>
            <a:gdLst/>
            <a:ahLst/>
            <a:cxnLst/>
            <a:rect l="l" t="t" r="r" b="b"/>
            <a:pathLst>
              <a:path w="5092351" h="2707003">
                <a:moveTo>
                  <a:pt x="0" y="0"/>
                </a:moveTo>
                <a:lnTo>
                  <a:pt x="5092351" y="0"/>
                </a:lnTo>
                <a:lnTo>
                  <a:pt x="5092351" y="2707003"/>
                </a:lnTo>
                <a:lnTo>
                  <a:pt x="0" y="2707003"/>
                </a:lnTo>
                <a:lnTo>
                  <a:pt x="0" y="0"/>
                </a:lnTo>
                <a:close/>
              </a:path>
            </a:pathLst>
          </a:custGeom>
          <a:blipFill>
            <a:blip r:embed="rId5"/>
            <a:stretch>
              <a:fillRect t="-67853" r="-137166"/>
            </a:stretch>
          </a:blipFill>
          <a:ln w="38100" cap="sq">
            <a:solidFill>
              <a:srgbClr val="9CD52C"/>
            </a:solidFill>
            <a:prstDash val="solid"/>
            <a:miter/>
          </a:ln>
        </p:spPr>
      </p:sp>
      <p:sp>
        <p:nvSpPr>
          <p:cNvPr id="17" name="TextBox 17"/>
          <p:cNvSpPr txBox="1"/>
          <p:nvPr/>
        </p:nvSpPr>
        <p:spPr>
          <a:xfrm>
            <a:off x="1922478" y="7903777"/>
            <a:ext cx="11346142" cy="1007288"/>
          </a:xfrm>
          <a:prstGeom prst="rect">
            <a:avLst/>
          </a:prstGeom>
        </p:spPr>
        <p:txBody>
          <a:bodyPr lIns="0" tIns="0" rIns="0" bIns="0" rtlCol="0" anchor="t">
            <a:spAutoFit/>
          </a:bodyPr>
          <a:lstStyle/>
          <a:p>
            <a:pPr algn="l">
              <a:lnSpc>
                <a:spcPts val="4188"/>
              </a:lnSpc>
            </a:pPr>
            <a:r>
              <a:rPr lang="en-US" sz="2600" spc="-7">
                <a:solidFill>
                  <a:srgbClr val="9CD52C"/>
                </a:solidFill>
                <a:latin typeface="IBM Plex Sans"/>
                <a:ea typeface="IBM Plex Sans"/>
                <a:cs typeface="IBM Plex Sans"/>
                <a:sym typeface="IBM Plex Sans"/>
              </a:rPr>
              <a:t>•  </a:t>
            </a:r>
            <a:r>
              <a:rPr lang="en-US" sz="2600" b="1" spc="-7">
                <a:solidFill>
                  <a:srgbClr val="9CD52C"/>
                </a:solidFill>
                <a:latin typeface="IBM Plex Sans Bold"/>
                <a:ea typeface="IBM Plex Sans Bold"/>
                <a:cs typeface="IBM Plex Sans Bold"/>
                <a:sym typeface="IBM Plex Sans Bold"/>
              </a:rPr>
              <a:t>4</a:t>
            </a:r>
            <a:r>
              <a:rPr lang="en-US" sz="2600" spc="-7">
                <a:solidFill>
                  <a:srgbClr val="9CD52C"/>
                </a:solidFill>
                <a:latin typeface="IBM Plex Sans"/>
                <a:ea typeface="IBM Plex Sans"/>
                <a:cs typeface="IBM Plex Sans"/>
                <a:sym typeface="IBM Plex Sans"/>
              </a:rPr>
              <a:t>           : Jumlah karakter (misalnya : "2018")</a:t>
            </a:r>
          </a:p>
          <a:p>
            <a:pPr algn="l">
              <a:lnSpc>
                <a:spcPts val="4188"/>
              </a:lnSpc>
            </a:pPr>
            <a:r>
              <a:rPr lang="en-US" sz="2600" spc="-7">
                <a:solidFill>
                  <a:srgbClr val="9CD52C"/>
                </a:solidFill>
                <a:latin typeface="IBM Plex Sans"/>
                <a:ea typeface="IBM Plex Sans"/>
                <a:cs typeface="IBM Plex Sans"/>
                <a:sym typeface="IBM Plex Sans"/>
              </a:rPr>
              <a:t>   </a:t>
            </a:r>
            <a:r>
              <a:rPr lang="en-US" sz="2600" b="1" spc="-7">
                <a:solidFill>
                  <a:srgbClr val="9CD52C"/>
                </a:solidFill>
                <a:latin typeface="IBM Plex Sans Bold"/>
                <a:ea typeface="IBM Plex Sans Bold"/>
                <a:cs typeface="IBM Plex Sans Bold"/>
                <a:sym typeface="IBM Plex Sans Bold"/>
              </a:rPr>
              <a:t>1901</a:t>
            </a:r>
            <a:r>
              <a:rPr lang="en-US" sz="2600" spc="-7">
                <a:solidFill>
                  <a:srgbClr val="9CD52C"/>
                </a:solidFill>
                <a:latin typeface="IBM Plex Sans"/>
                <a:ea typeface="IBM Plex Sans"/>
                <a:cs typeface="IBM Plex Sans"/>
                <a:sym typeface="IBM Plex Sans"/>
              </a:rPr>
              <a:t>    : Jumlah baris pada kolom </a:t>
            </a:r>
            <a:r>
              <a:rPr lang="en-US" sz="2600" b="1" spc="-7">
                <a:solidFill>
                  <a:srgbClr val="9CD52C"/>
                </a:solidFill>
                <a:latin typeface="IBM Plex Sans Bold"/>
                <a:ea typeface="IBM Plex Sans Bold"/>
                <a:cs typeface="IBM Plex Sans Bold"/>
                <a:sym typeface="IBM Plex Sans Bold"/>
              </a:rPr>
              <a:t>"Year"</a:t>
            </a:r>
            <a:r>
              <a:rPr lang="en-US" sz="2600" spc="-7">
                <a:solidFill>
                  <a:srgbClr val="9CD52C"/>
                </a:solidFill>
                <a:latin typeface="IBM Plex Sans"/>
                <a:ea typeface="IBM Plex Sans"/>
                <a:cs typeface="IBM Plex Sans"/>
                <a:sym typeface="IBM Plex Sans"/>
              </a:rPr>
              <a:t> yang punya 4 panjang karakter.</a:t>
            </a:r>
          </a:p>
        </p:txBody>
      </p:sp>
      <p:sp>
        <p:nvSpPr>
          <p:cNvPr id="18" name="TextBox 18"/>
          <p:cNvSpPr txBox="1"/>
          <p:nvPr/>
        </p:nvSpPr>
        <p:spPr>
          <a:xfrm>
            <a:off x="1922478" y="9076700"/>
            <a:ext cx="11346142" cy="1007288"/>
          </a:xfrm>
          <a:prstGeom prst="rect">
            <a:avLst/>
          </a:prstGeom>
        </p:spPr>
        <p:txBody>
          <a:bodyPr lIns="0" tIns="0" rIns="0" bIns="0" rtlCol="0" anchor="t">
            <a:spAutoFit/>
          </a:bodyPr>
          <a:lstStyle/>
          <a:p>
            <a:pPr algn="l">
              <a:lnSpc>
                <a:spcPts val="4188"/>
              </a:lnSpc>
            </a:pPr>
            <a:r>
              <a:rPr lang="en-US" sz="2600" spc="-7">
                <a:solidFill>
                  <a:srgbClr val="9CD52C"/>
                </a:solidFill>
                <a:latin typeface="IBM Plex Sans"/>
                <a:ea typeface="IBM Plex Sans"/>
                <a:cs typeface="IBM Plex Sans"/>
                <a:sym typeface="IBM Plex Sans"/>
              </a:rPr>
              <a:t>•  </a:t>
            </a:r>
            <a:r>
              <a:rPr lang="en-US" sz="2600" b="1" spc="-7">
                <a:solidFill>
                  <a:srgbClr val="9CD52C"/>
                </a:solidFill>
                <a:latin typeface="IBM Plex Sans Bold"/>
                <a:ea typeface="IBM Plex Sans Bold"/>
                <a:cs typeface="IBM Plex Sans Bold"/>
                <a:sym typeface="IBM Plex Sans Bold"/>
              </a:rPr>
              <a:t>17</a:t>
            </a:r>
            <a:r>
              <a:rPr lang="en-US" sz="2600" spc="-7">
                <a:solidFill>
                  <a:srgbClr val="9CD52C"/>
                </a:solidFill>
                <a:latin typeface="IBM Plex Sans"/>
                <a:ea typeface="IBM Plex Sans"/>
                <a:cs typeface="IBM Plex Sans"/>
                <a:sym typeface="IBM Plex Sans"/>
              </a:rPr>
              <a:t>        : Jumlah karakter (misalnya : "Two Thousand 2018")</a:t>
            </a:r>
          </a:p>
          <a:p>
            <a:pPr algn="l">
              <a:lnSpc>
                <a:spcPts val="4188"/>
              </a:lnSpc>
            </a:pPr>
            <a:r>
              <a:rPr lang="en-US" sz="2600" spc="-7">
                <a:solidFill>
                  <a:srgbClr val="9CD52C"/>
                </a:solidFill>
                <a:latin typeface="IBM Plex Sans"/>
                <a:ea typeface="IBM Plex Sans"/>
                <a:cs typeface="IBM Plex Sans"/>
                <a:sym typeface="IBM Plex Sans"/>
              </a:rPr>
              <a:t>   </a:t>
            </a:r>
            <a:r>
              <a:rPr lang="en-US" sz="2600" b="1" spc="-7">
                <a:solidFill>
                  <a:srgbClr val="9CD52C"/>
                </a:solidFill>
                <a:latin typeface="IBM Plex Sans Bold"/>
                <a:ea typeface="IBM Plex Sans Bold"/>
                <a:cs typeface="IBM Plex Sans Bold"/>
                <a:sym typeface="IBM Plex Sans Bold"/>
              </a:rPr>
              <a:t>99</a:t>
            </a:r>
            <a:r>
              <a:rPr lang="en-US" sz="2600" spc="-7">
                <a:solidFill>
                  <a:srgbClr val="9CD52C"/>
                </a:solidFill>
                <a:latin typeface="IBM Plex Sans"/>
                <a:ea typeface="IBM Plex Sans"/>
                <a:cs typeface="IBM Plex Sans"/>
                <a:sym typeface="IBM Plex Sans"/>
              </a:rPr>
              <a:t>         : Jumlah baris pada kolom </a:t>
            </a:r>
            <a:r>
              <a:rPr lang="en-US" sz="2600" b="1" spc="-7">
                <a:solidFill>
                  <a:srgbClr val="9CD52C"/>
                </a:solidFill>
                <a:latin typeface="IBM Plex Sans Bold"/>
                <a:ea typeface="IBM Plex Sans Bold"/>
                <a:cs typeface="IBM Plex Sans Bold"/>
                <a:sym typeface="IBM Plex Sans Bold"/>
              </a:rPr>
              <a:t>"Year"</a:t>
            </a:r>
            <a:r>
              <a:rPr lang="en-US" sz="2600" spc="-7">
                <a:solidFill>
                  <a:srgbClr val="9CD52C"/>
                </a:solidFill>
                <a:latin typeface="IBM Plex Sans"/>
                <a:ea typeface="IBM Plex Sans"/>
                <a:cs typeface="IBM Plex Sans"/>
                <a:sym typeface="IBM Plex Sans"/>
              </a:rPr>
              <a:t> yang punya 17 panjang karakter.</a:t>
            </a:r>
          </a:p>
        </p:txBody>
      </p:sp>
      <p:grpSp>
        <p:nvGrpSpPr>
          <p:cNvPr id="19" name="Group 19"/>
          <p:cNvGrpSpPr/>
          <p:nvPr/>
        </p:nvGrpSpPr>
        <p:grpSpPr>
          <a:xfrm rot="-5400000">
            <a:off x="8061597" y="5951182"/>
            <a:ext cx="994308" cy="2587033"/>
            <a:chOff x="0" y="0"/>
            <a:chExt cx="261875" cy="681358"/>
          </a:xfrm>
        </p:grpSpPr>
        <p:sp>
          <p:nvSpPr>
            <p:cNvPr id="20" name="Freeform 20"/>
            <p:cNvSpPr/>
            <p:nvPr/>
          </p:nvSpPr>
          <p:spPr>
            <a:xfrm>
              <a:off x="0" y="0"/>
              <a:ext cx="261875" cy="681358"/>
            </a:xfrm>
            <a:custGeom>
              <a:avLst/>
              <a:gdLst/>
              <a:ahLst/>
              <a:cxnLst/>
              <a:rect l="l" t="t" r="r" b="b"/>
              <a:pathLst>
                <a:path w="261875" h="681358">
                  <a:moveTo>
                    <a:pt x="0" y="0"/>
                  </a:moveTo>
                  <a:lnTo>
                    <a:pt x="261875" y="0"/>
                  </a:lnTo>
                  <a:lnTo>
                    <a:pt x="261875" y="681358"/>
                  </a:lnTo>
                  <a:lnTo>
                    <a:pt x="0" y="681358"/>
                  </a:lnTo>
                  <a:close/>
                </a:path>
              </a:pathLst>
            </a:custGeom>
            <a:solidFill>
              <a:srgbClr val="000000">
                <a:alpha val="0"/>
              </a:srgbClr>
            </a:solidFill>
            <a:ln w="104775" cap="sq">
              <a:solidFill>
                <a:srgbClr val="CB2525"/>
              </a:solidFill>
              <a:prstDash val="solid"/>
              <a:miter/>
            </a:ln>
          </p:spPr>
        </p:sp>
        <p:sp>
          <p:nvSpPr>
            <p:cNvPr id="21" name="TextBox 21"/>
            <p:cNvSpPr txBox="1"/>
            <p:nvPr/>
          </p:nvSpPr>
          <p:spPr>
            <a:xfrm>
              <a:off x="0" y="-95250"/>
              <a:ext cx="261875" cy="776608"/>
            </a:xfrm>
            <a:prstGeom prst="rect">
              <a:avLst/>
            </a:prstGeom>
          </p:spPr>
          <p:txBody>
            <a:bodyPr lIns="50800" tIns="50800" rIns="50800" bIns="50800" rtlCol="0" anchor="ctr"/>
            <a:lstStyle/>
            <a:p>
              <a:pPr algn="ctr">
                <a:lnSpc>
                  <a:spcPts val="2664"/>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500412" y="62275"/>
            <a:ext cx="0" cy="6492240"/>
          </a:xfrm>
          <a:prstGeom prst="line">
            <a:avLst/>
          </a:prstGeom>
          <a:ln w="19050" cap="flat">
            <a:solidFill>
              <a:srgbClr val="FFFFFF"/>
            </a:solidFill>
            <a:prstDash val="solid"/>
            <a:headEnd type="none" w="sm" len="sm"/>
            <a:tailEnd type="none" w="sm" len="sm"/>
          </a:ln>
        </p:spPr>
      </p:sp>
      <p:sp>
        <p:nvSpPr>
          <p:cNvPr id="3" name="AutoShape 3"/>
          <p:cNvSpPr/>
          <p:nvPr/>
        </p:nvSpPr>
        <p:spPr>
          <a:xfrm flipV="1">
            <a:off x="500412" y="7053950"/>
            <a:ext cx="0" cy="960120"/>
          </a:xfrm>
          <a:prstGeom prst="line">
            <a:avLst/>
          </a:prstGeom>
          <a:ln w="19050" cap="flat">
            <a:solidFill>
              <a:srgbClr val="FFFFFF"/>
            </a:solidFill>
            <a:prstDash val="solid"/>
            <a:headEnd type="none" w="sm" len="sm"/>
            <a:tailEnd type="none" w="sm" len="sm"/>
          </a:ln>
        </p:spPr>
      </p:sp>
      <p:sp>
        <p:nvSpPr>
          <p:cNvPr id="4" name="AutoShape 4"/>
          <p:cNvSpPr/>
          <p:nvPr/>
        </p:nvSpPr>
        <p:spPr>
          <a:xfrm flipV="1">
            <a:off x="500412" y="8446345"/>
            <a:ext cx="0" cy="442454"/>
          </a:xfrm>
          <a:prstGeom prst="line">
            <a:avLst/>
          </a:prstGeom>
          <a:ln w="19050" cap="flat">
            <a:solidFill>
              <a:srgbClr val="FFFFFF"/>
            </a:solidFill>
            <a:prstDash val="solid"/>
            <a:headEnd type="none" w="sm" len="sm"/>
            <a:tailEnd type="none" w="sm" len="sm"/>
          </a:ln>
        </p:spPr>
      </p:sp>
      <p:sp>
        <p:nvSpPr>
          <p:cNvPr id="5" name="Freeform 5"/>
          <p:cNvSpPr/>
          <p:nvPr/>
        </p:nvSpPr>
        <p:spPr>
          <a:xfrm>
            <a:off x="15957252" y="1600445"/>
            <a:ext cx="2330748" cy="2330748"/>
          </a:xfrm>
          <a:custGeom>
            <a:avLst/>
            <a:gdLst/>
            <a:ahLst/>
            <a:cxnLst/>
            <a:rect l="l" t="t" r="r" b="b"/>
            <a:pathLst>
              <a:path w="2330748" h="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463090" y="6195206"/>
            <a:ext cx="1174273" cy="1174273"/>
          </a:xfrm>
          <a:custGeom>
            <a:avLst/>
            <a:gdLst/>
            <a:ahLst/>
            <a:cxnLst/>
            <a:rect l="l" t="t" r="r" b="b"/>
            <a:pathLst>
              <a:path w="1174273" h="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517684" y="7369479"/>
            <a:ext cx="3604942" cy="3604942"/>
          </a:xfrm>
          <a:custGeom>
            <a:avLst/>
            <a:gdLst/>
            <a:ahLst/>
            <a:cxnLst/>
            <a:rect l="l" t="t" r="r" b="b"/>
            <a:pathLst>
              <a:path w="3604942" h="3604942">
                <a:moveTo>
                  <a:pt x="0" y="0"/>
                </a:moveTo>
                <a:lnTo>
                  <a:pt x="3604942" y="0"/>
                </a:lnTo>
                <a:lnTo>
                  <a:pt x="3604942" y="3604942"/>
                </a:lnTo>
                <a:lnTo>
                  <a:pt x="0" y="360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28700" y="1600445"/>
            <a:ext cx="10493797" cy="7051862"/>
          </a:xfrm>
          <a:custGeom>
            <a:avLst/>
            <a:gdLst/>
            <a:ahLst/>
            <a:cxnLst/>
            <a:rect l="l" t="t" r="r" b="b"/>
            <a:pathLst>
              <a:path w="10493797" h="7051862">
                <a:moveTo>
                  <a:pt x="0" y="0"/>
                </a:moveTo>
                <a:lnTo>
                  <a:pt x="10493797" y="0"/>
                </a:lnTo>
                <a:lnTo>
                  <a:pt x="10493797" y="7051862"/>
                </a:lnTo>
                <a:lnTo>
                  <a:pt x="0" y="7051862"/>
                </a:lnTo>
                <a:lnTo>
                  <a:pt x="0" y="0"/>
                </a:lnTo>
                <a:close/>
              </a:path>
            </a:pathLst>
          </a:custGeom>
          <a:blipFill>
            <a:blip r:embed="rId4"/>
            <a:stretch>
              <a:fillRect b="-11309"/>
            </a:stretch>
          </a:blipFill>
          <a:ln w="38100" cap="sq">
            <a:solidFill>
              <a:srgbClr val="9CD52C"/>
            </a:solidFill>
            <a:prstDash val="solid"/>
            <a:miter/>
          </a:ln>
        </p:spPr>
      </p:sp>
      <p:sp>
        <p:nvSpPr>
          <p:cNvPr id="9" name="TextBox 9"/>
          <p:cNvSpPr txBox="1"/>
          <p:nvPr/>
        </p:nvSpPr>
        <p:spPr>
          <a:xfrm>
            <a:off x="1028700" y="482460"/>
            <a:ext cx="11153299" cy="911504"/>
          </a:xfrm>
          <a:prstGeom prst="rect">
            <a:avLst/>
          </a:prstGeom>
        </p:spPr>
        <p:txBody>
          <a:bodyPr lIns="0" tIns="0" rIns="0" bIns="0" rtlCol="0" anchor="t">
            <a:spAutoFit/>
          </a:bodyPr>
          <a:lstStyle/>
          <a:p>
            <a:pPr algn="l">
              <a:lnSpc>
                <a:spcPts val="7732"/>
              </a:lnSpc>
            </a:pPr>
            <a:r>
              <a:rPr lang="en-US" sz="4800" spc="-14">
                <a:solidFill>
                  <a:srgbClr val="9CD52C"/>
                </a:solidFill>
                <a:latin typeface="IBM Plex Sans"/>
                <a:ea typeface="IBM Plex Sans"/>
                <a:cs typeface="IBM Plex Sans"/>
                <a:sym typeface="IBM Plex Sans"/>
              </a:rPr>
              <a:t>Memperbaiki Format pada Kolom </a:t>
            </a:r>
            <a:r>
              <a:rPr lang="en-US" sz="4800" b="1" spc="-14">
                <a:solidFill>
                  <a:srgbClr val="9CD52C"/>
                </a:solidFill>
                <a:latin typeface="IBM Plex Sans Bold"/>
                <a:ea typeface="IBM Plex Sans Bold"/>
                <a:cs typeface="IBM Plex Sans Bold"/>
                <a:sym typeface="IBM Plex Sans Bold"/>
              </a:rPr>
              <a:t>"Year"</a:t>
            </a:r>
          </a:p>
        </p:txBody>
      </p:sp>
      <p:grpSp>
        <p:nvGrpSpPr>
          <p:cNvPr id="10" name="Group 10"/>
          <p:cNvGrpSpPr/>
          <p:nvPr/>
        </p:nvGrpSpPr>
        <p:grpSpPr>
          <a:xfrm rot="-10800000">
            <a:off x="5757178" y="6827643"/>
            <a:ext cx="848171" cy="1824664"/>
            <a:chOff x="0" y="0"/>
            <a:chExt cx="223387" cy="480570"/>
          </a:xfrm>
        </p:grpSpPr>
        <p:sp>
          <p:nvSpPr>
            <p:cNvPr id="11" name="Freeform 11"/>
            <p:cNvSpPr/>
            <p:nvPr/>
          </p:nvSpPr>
          <p:spPr>
            <a:xfrm>
              <a:off x="0" y="0"/>
              <a:ext cx="223387" cy="480570"/>
            </a:xfrm>
            <a:custGeom>
              <a:avLst/>
              <a:gdLst/>
              <a:ahLst/>
              <a:cxnLst/>
              <a:rect l="l" t="t" r="r" b="b"/>
              <a:pathLst>
                <a:path w="223387" h="480570">
                  <a:moveTo>
                    <a:pt x="0" y="0"/>
                  </a:moveTo>
                  <a:lnTo>
                    <a:pt x="223387" y="0"/>
                  </a:lnTo>
                  <a:lnTo>
                    <a:pt x="223387" y="480570"/>
                  </a:lnTo>
                  <a:lnTo>
                    <a:pt x="0" y="480570"/>
                  </a:lnTo>
                  <a:close/>
                </a:path>
              </a:pathLst>
            </a:custGeom>
            <a:solidFill>
              <a:srgbClr val="000000">
                <a:alpha val="0"/>
              </a:srgbClr>
            </a:solidFill>
            <a:ln w="104775" cap="sq">
              <a:solidFill>
                <a:srgbClr val="CB2525"/>
              </a:solidFill>
              <a:prstDash val="solid"/>
              <a:miter/>
            </a:ln>
          </p:spPr>
        </p:sp>
        <p:sp>
          <p:nvSpPr>
            <p:cNvPr id="12" name="TextBox 12"/>
            <p:cNvSpPr txBox="1"/>
            <p:nvPr/>
          </p:nvSpPr>
          <p:spPr>
            <a:xfrm>
              <a:off x="0" y="-95250"/>
              <a:ext cx="223387" cy="575820"/>
            </a:xfrm>
            <a:prstGeom prst="rect">
              <a:avLst/>
            </a:prstGeom>
          </p:spPr>
          <p:txBody>
            <a:bodyPr lIns="50800" tIns="50800" rIns="50800" bIns="50800" rtlCol="0" anchor="ctr"/>
            <a:lstStyle/>
            <a:p>
              <a:pPr algn="ctr">
                <a:lnSpc>
                  <a:spcPts val="2664"/>
                </a:lnSpc>
              </a:pPr>
              <a:endParaRPr/>
            </a:p>
          </p:txBody>
        </p:sp>
      </p:grpSp>
      <p:sp>
        <p:nvSpPr>
          <p:cNvPr id="13" name="TextBox 13"/>
          <p:cNvSpPr txBox="1"/>
          <p:nvPr/>
        </p:nvSpPr>
        <p:spPr>
          <a:xfrm>
            <a:off x="1028700" y="8848417"/>
            <a:ext cx="11260499" cy="580390"/>
          </a:xfrm>
          <a:prstGeom prst="rect">
            <a:avLst/>
          </a:prstGeom>
        </p:spPr>
        <p:txBody>
          <a:bodyPr lIns="0" tIns="0" rIns="0" bIns="0" rtlCol="0" anchor="t">
            <a:spAutoFit/>
          </a:bodyPr>
          <a:lstStyle/>
          <a:p>
            <a:pPr algn="ctr">
              <a:lnSpc>
                <a:spcPts val="4759"/>
              </a:lnSpc>
            </a:pPr>
            <a:r>
              <a:rPr lang="en-US" sz="3399">
                <a:solidFill>
                  <a:srgbClr val="D7E5D8"/>
                </a:solidFill>
                <a:latin typeface="Open Sans"/>
                <a:ea typeface="Open Sans"/>
                <a:cs typeface="Open Sans"/>
                <a:sym typeface="Open Sans"/>
              </a:rPr>
              <a:t>Sekarang </a:t>
            </a:r>
            <a:r>
              <a:rPr lang="en-US" sz="3399" b="1">
                <a:solidFill>
                  <a:srgbClr val="D7E5D8"/>
                </a:solidFill>
                <a:latin typeface="Open Sans Bold"/>
                <a:ea typeface="Open Sans Bold"/>
                <a:cs typeface="Open Sans Bold"/>
                <a:sym typeface="Open Sans Bold"/>
              </a:rPr>
              <a:t>"Year" </a:t>
            </a:r>
            <a:r>
              <a:rPr lang="en-US" sz="3399">
                <a:solidFill>
                  <a:srgbClr val="D7E5D8"/>
                </a:solidFill>
                <a:latin typeface="Open Sans"/>
                <a:ea typeface="Open Sans"/>
                <a:cs typeface="Open Sans"/>
                <a:sym typeface="Open Sans"/>
              </a:rPr>
              <a:t>sudah memiliki format yang konsisten.</a:t>
            </a:r>
          </a:p>
        </p:txBody>
      </p:sp>
      <p:sp>
        <p:nvSpPr>
          <p:cNvPr id="14" name="Freeform 14"/>
          <p:cNvSpPr/>
          <p:nvPr/>
        </p:nvSpPr>
        <p:spPr>
          <a:xfrm>
            <a:off x="12473567" y="2231502"/>
            <a:ext cx="5163796" cy="5137977"/>
          </a:xfrm>
          <a:custGeom>
            <a:avLst/>
            <a:gdLst/>
            <a:ahLst/>
            <a:cxnLst/>
            <a:rect l="l" t="t" r="r" b="b"/>
            <a:pathLst>
              <a:path w="5163796" h="5137977">
                <a:moveTo>
                  <a:pt x="0" y="0"/>
                </a:moveTo>
                <a:lnTo>
                  <a:pt x="5163796" y="0"/>
                </a:lnTo>
                <a:lnTo>
                  <a:pt x="5163796" y="5137977"/>
                </a:lnTo>
                <a:lnTo>
                  <a:pt x="0" y="51379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4604">
                <a:alpha val="100000"/>
              </a:srgbClr>
            </a:gs>
            <a:gs pos="100000">
              <a:srgbClr val="010811">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AutoShape 2"/>
          <p:cNvSpPr/>
          <p:nvPr/>
        </p:nvSpPr>
        <p:spPr>
          <a:xfrm>
            <a:off x="9504161" y="-1492146"/>
            <a:ext cx="0" cy="16463090"/>
          </a:xfrm>
          <a:prstGeom prst="line">
            <a:avLst/>
          </a:prstGeom>
          <a:ln w="19050" cap="flat">
            <a:solidFill>
              <a:srgbClr val="FFFFFF"/>
            </a:solidFill>
            <a:prstDash val="solid"/>
            <a:headEnd type="none" w="sm" len="sm"/>
            <a:tailEnd type="none" w="sm" len="sm"/>
          </a:ln>
        </p:spPr>
      </p:sp>
      <p:sp>
        <p:nvSpPr>
          <p:cNvPr id="3" name="Freeform 3"/>
          <p:cNvSpPr/>
          <p:nvPr/>
        </p:nvSpPr>
        <p:spPr>
          <a:xfrm>
            <a:off x="-1732034" y="4893668"/>
            <a:ext cx="3691462" cy="3691462"/>
          </a:xfrm>
          <a:custGeom>
            <a:avLst/>
            <a:gdLst/>
            <a:ahLst/>
            <a:cxnLst/>
            <a:rect l="l" t="t" r="r" b="b"/>
            <a:pathLst>
              <a:path w="3691462" h="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007875" y="1394496"/>
            <a:ext cx="7251425" cy="4136815"/>
          </a:xfrm>
          <a:custGeom>
            <a:avLst/>
            <a:gdLst/>
            <a:ahLst/>
            <a:cxnLst/>
            <a:rect l="l" t="t" r="r" b="b"/>
            <a:pathLst>
              <a:path w="7251425" h="4136815">
                <a:moveTo>
                  <a:pt x="0" y="0"/>
                </a:moveTo>
                <a:lnTo>
                  <a:pt x="7251425" y="0"/>
                </a:lnTo>
                <a:lnTo>
                  <a:pt x="7251425" y="4136815"/>
                </a:lnTo>
                <a:lnTo>
                  <a:pt x="0" y="4136815"/>
                </a:lnTo>
                <a:lnTo>
                  <a:pt x="0" y="0"/>
                </a:lnTo>
                <a:close/>
              </a:path>
            </a:pathLst>
          </a:custGeom>
          <a:blipFill>
            <a:blip r:embed="rId4"/>
            <a:stretch>
              <a:fillRect b="-35757"/>
            </a:stretch>
          </a:blipFill>
          <a:ln w="38100" cap="sq">
            <a:solidFill>
              <a:srgbClr val="9CD52C"/>
            </a:solidFill>
            <a:prstDash val="solid"/>
            <a:miter/>
          </a:ln>
        </p:spPr>
      </p:sp>
      <p:sp>
        <p:nvSpPr>
          <p:cNvPr id="5" name="Freeform 5"/>
          <p:cNvSpPr/>
          <p:nvPr/>
        </p:nvSpPr>
        <p:spPr>
          <a:xfrm>
            <a:off x="539016" y="2748494"/>
            <a:ext cx="6121235" cy="4856754"/>
          </a:xfrm>
          <a:custGeom>
            <a:avLst/>
            <a:gdLst/>
            <a:ahLst/>
            <a:cxnLst/>
            <a:rect l="l" t="t" r="r" b="b"/>
            <a:pathLst>
              <a:path w="6121235" h="4856754">
                <a:moveTo>
                  <a:pt x="0" y="0"/>
                </a:moveTo>
                <a:lnTo>
                  <a:pt x="6121235" y="0"/>
                </a:lnTo>
                <a:lnTo>
                  <a:pt x="6121235" y="4856754"/>
                </a:lnTo>
                <a:lnTo>
                  <a:pt x="0" y="4856754"/>
                </a:lnTo>
                <a:lnTo>
                  <a:pt x="0" y="0"/>
                </a:lnTo>
                <a:close/>
              </a:path>
            </a:pathLst>
          </a:custGeom>
          <a:blipFill>
            <a:blip r:embed="rId5"/>
            <a:stretch>
              <a:fillRect/>
            </a:stretch>
          </a:blipFill>
          <a:ln w="38100" cap="sq">
            <a:solidFill>
              <a:srgbClr val="9CD52C"/>
            </a:solidFill>
            <a:prstDash val="solid"/>
            <a:miter/>
          </a:ln>
        </p:spPr>
      </p:sp>
      <p:grpSp>
        <p:nvGrpSpPr>
          <p:cNvPr id="6" name="Group 6"/>
          <p:cNvGrpSpPr/>
          <p:nvPr/>
        </p:nvGrpSpPr>
        <p:grpSpPr>
          <a:xfrm rot="-10800000">
            <a:off x="1742479" y="4227207"/>
            <a:ext cx="1341979" cy="495094"/>
            <a:chOff x="0" y="0"/>
            <a:chExt cx="353443" cy="130395"/>
          </a:xfrm>
        </p:grpSpPr>
        <p:sp>
          <p:nvSpPr>
            <p:cNvPr id="7" name="Freeform 7"/>
            <p:cNvSpPr/>
            <p:nvPr/>
          </p:nvSpPr>
          <p:spPr>
            <a:xfrm>
              <a:off x="0" y="0"/>
              <a:ext cx="353443" cy="130395"/>
            </a:xfrm>
            <a:custGeom>
              <a:avLst/>
              <a:gdLst/>
              <a:ahLst/>
              <a:cxnLst/>
              <a:rect l="l" t="t" r="r" b="b"/>
              <a:pathLst>
                <a:path w="353443" h="130395">
                  <a:moveTo>
                    <a:pt x="0" y="0"/>
                  </a:moveTo>
                  <a:lnTo>
                    <a:pt x="353443" y="0"/>
                  </a:lnTo>
                  <a:lnTo>
                    <a:pt x="353443" y="130395"/>
                  </a:lnTo>
                  <a:lnTo>
                    <a:pt x="0" y="130395"/>
                  </a:lnTo>
                  <a:close/>
                </a:path>
              </a:pathLst>
            </a:custGeom>
            <a:solidFill>
              <a:srgbClr val="000000">
                <a:alpha val="0"/>
              </a:srgbClr>
            </a:solidFill>
            <a:ln w="66675" cap="sq">
              <a:solidFill>
                <a:srgbClr val="CB2525"/>
              </a:solidFill>
              <a:prstDash val="solid"/>
              <a:miter/>
            </a:ln>
          </p:spPr>
        </p:sp>
        <p:sp>
          <p:nvSpPr>
            <p:cNvPr id="8" name="TextBox 8"/>
            <p:cNvSpPr txBox="1"/>
            <p:nvPr/>
          </p:nvSpPr>
          <p:spPr>
            <a:xfrm>
              <a:off x="0" y="-95250"/>
              <a:ext cx="353443" cy="225645"/>
            </a:xfrm>
            <a:prstGeom prst="rect">
              <a:avLst/>
            </a:prstGeom>
          </p:spPr>
          <p:txBody>
            <a:bodyPr lIns="50800" tIns="50800" rIns="50800" bIns="50800" rtlCol="0" anchor="ctr"/>
            <a:lstStyle/>
            <a:p>
              <a:pPr algn="ctr">
                <a:lnSpc>
                  <a:spcPts val="2664"/>
                </a:lnSpc>
              </a:pPr>
              <a:endParaRPr/>
            </a:p>
          </p:txBody>
        </p:sp>
      </p:grpSp>
      <p:grpSp>
        <p:nvGrpSpPr>
          <p:cNvPr id="9" name="Group 9"/>
          <p:cNvGrpSpPr/>
          <p:nvPr/>
        </p:nvGrpSpPr>
        <p:grpSpPr>
          <a:xfrm rot="-10800000">
            <a:off x="1379704" y="5828514"/>
            <a:ext cx="1704754" cy="1645453"/>
            <a:chOff x="0" y="0"/>
            <a:chExt cx="448989" cy="433370"/>
          </a:xfrm>
        </p:grpSpPr>
        <p:sp>
          <p:nvSpPr>
            <p:cNvPr id="10" name="Freeform 10"/>
            <p:cNvSpPr/>
            <p:nvPr/>
          </p:nvSpPr>
          <p:spPr>
            <a:xfrm>
              <a:off x="0" y="0"/>
              <a:ext cx="448989" cy="433370"/>
            </a:xfrm>
            <a:custGeom>
              <a:avLst/>
              <a:gdLst/>
              <a:ahLst/>
              <a:cxnLst/>
              <a:rect l="l" t="t" r="r" b="b"/>
              <a:pathLst>
                <a:path w="448989" h="433370">
                  <a:moveTo>
                    <a:pt x="0" y="0"/>
                  </a:moveTo>
                  <a:lnTo>
                    <a:pt x="448989" y="0"/>
                  </a:lnTo>
                  <a:lnTo>
                    <a:pt x="448989" y="433370"/>
                  </a:lnTo>
                  <a:lnTo>
                    <a:pt x="0" y="433370"/>
                  </a:lnTo>
                  <a:close/>
                </a:path>
              </a:pathLst>
            </a:custGeom>
            <a:solidFill>
              <a:srgbClr val="000000">
                <a:alpha val="0"/>
              </a:srgbClr>
            </a:solidFill>
            <a:ln w="66675" cap="sq">
              <a:solidFill>
                <a:srgbClr val="CB2525"/>
              </a:solidFill>
              <a:prstDash val="solid"/>
              <a:miter/>
            </a:ln>
          </p:spPr>
        </p:sp>
        <p:sp>
          <p:nvSpPr>
            <p:cNvPr id="11" name="TextBox 11"/>
            <p:cNvSpPr txBox="1"/>
            <p:nvPr/>
          </p:nvSpPr>
          <p:spPr>
            <a:xfrm>
              <a:off x="0" y="-95250"/>
              <a:ext cx="448989" cy="528620"/>
            </a:xfrm>
            <a:prstGeom prst="rect">
              <a:avLst/>
            </a:prstGeom>
          </p:spPr>
          <p:txBody>
            <a:bodyPr lIns="50800" tIns="50800" rIns="50800" bIns="50800" rtlCol="0" anchor="ctr"/>
            <a:lstStyle/>
            <a:p>
              <a:pPr algn="ctr">
                <a:lnSpc>
                  <a:spcPts val="2664"/>
                </a:lnSpc>
              </a:pPr>
              <a:endParaRPr/>
            </a:p>
          </p:txBody>
        </p:sp>
      </p:grpSp>
      <p:grpSp>
        <p:nvGrpSpPr>
          <p:cNvPr id="12" name="Group 12"/>
          <p:cNvGrpSpPr/>
          <p:nvPr/>
        </p:nvGrpSpPr>
        <p:grpSpPr>
          <a:xfrm rot="-10800000">
            <a:off x="4788666" y="4227207"/>
            <a:ext cx="1444209" cy="495094"/>
            <a:chOff x="0" y="0"/>
            <a:chExt cx="380368" cy="130395"/>
          </a:xfrm>
        </p:grpSpPr>
        <p:sp>
          <p:nvSpPr>
            <p:cNvPr id="13" name="Freeform 13"/>
            <p:cNvSpPr/>
            <p:nvPr/>
          </p:nvSpPr>
          <p:spPr>
            <a:xfrm>
              <a:off x="0" y="0"/>
              <a:ext cx="380368" cy="130395"/>
            </a:xfrm>
            <a:custGeom>
              <a:avLst/>
              <a:gdLst/>
              <a:ahLst/>
              <a:cxnLst/>
              <a:rect l="l" t="t" r="r" b="b"/>
              <a:pathLst>
                <a:path w="380368" h="130395">
                  <a:moveTo>
                    <a:pt x="0" y="0"/>
                  </a:moveTo>
                  <a:lnTo>
                    <a:pt x="380368" y="0"/>
                  </a:lnTo>
                  <a:lnTo>
                    <a:pt x="380368" y="130395"/>
                  </a:lnTo>
                  <a:lnTo>
                    <a:pt x="0" y="130395"/>
                  </a:lnTo>
                  <a:close/>
                </a:path>
              </a:pathLst>
            </a:custGeom>
            <a:solidFill>
              <a:srgbClr val="000000">
                <a:alpha val="0"/>
              </a:srgbClr>
            </a:solidFill>
            <a:ln w="66675" cap="sq">
              <a:solidFill>
                <a:srgbClr val="CB2525"/>
              </a:solidFill>
              <a:prstDash val="solid"/>
              <a:miter/>
            </a:ln>
          </p:spPr>
        </p:sp>
        <p:sp>
          <p:nvSpPr>
            <p:cNvPr id="14" name="TextBox 14"/>
            <p:cNvSpPr txBox="1"/>
            <p:nvPr/>
          </p:nvSpPr>
          <p:spPr>
            <a:xfrm>
              <a:off x="0" y="-95250"/>
              <a:ext cx="380368" cy="225645"/>
            </a:xfrm>
            <a:prstGeom prst="rect">
              <a:avLst/>
            </a:prstGeom>
          </p:spPr>
          <p:txBody>
            <a:bodyPr lIns="50800" tIns="50800" rIns="50800" bIns="50800" rtlCol="0" anchor="ctr"/>
            <a:lstStyle/>
            <a:p>
              <a:pPr algn="ctr">
                <a:lnSpc>
                  <a:spcPts val="2664"/>
                </a:lnSpc>
              </a:pPr>
              <a:endParaRPr/>
            </a:p>
          </p:txBody>
        </p:sp>
      </p:grpSp>
      <p:sp>
        <p:nvSpPr>
          <p:cNvPr id="15" name="Freeform 15"/>
          <p:cNvSpPr/>
          <p:nvPr/>
        </p:nvSpPr>
        <p:spPr>
          <a:xfrm>
            <a:off x="10007875" y="6329265"/>
            <a:ext cx="7703672" cy="3510141"/>
          </a:xfrm>
          <a:custGeom>
            <a:avLst/>
            <a:gdLst/>
            <a:ahLst/>
            <a:cxnLst/>
            <a:rect l="l" t="t" r="r" b="b"/>
            <a:pathLst>
              <a:path w="7703672" h="3510141">
                <a:moveTo>
                  <a:pt x="0" y="0"/>
                </a:moveTo>
                <a:lnTo>
                  <a:pt x="7703671" y="0"/>
                </a:lnTo>
                <a:lnTo>
                  <a:pt x="7703671" y="3510141"/>
                </a:lnTo>
                <a:lnTo>
                  <a:pt x="0" y="3510141"/>
                </a:lnTo>
                <a:lnTo>
                  <a:pt x="0" y="0"/>
                </a:lnTo>
                <a:close/>
              </a:path>
            </a:pathLst>
          </a:custGeom>
          <a:blipFill>
            <a:blip r:embed="rId6"/>
            <a:stretch>
              <a:fillRect/>
            </a:stretch>
          </a:blipFill>
          <a:ln w="38100" cap="sq">
            <a:solidFill>
              <a:srgbClr val="9CD52C"/>
            </a:solidFill>
            <a:prstDash val="solid"/>
            <a:miter/>
          </a:ln>
        </p:spPr>
      </p:sp>
      <p:sp>
        <p:nvSpPr>
          <p:cNvPr id="16" name="TextBox 16"/>
          <p:cNvSpPr txBox="1"/>
          <p:nvPr/>
        </p:nvSpPr>
        <p:spPr>
          <a:xfrm>
            <a:off x="539016" y="114260"/>
            <a:ext cx="7993595" cy="914440"/>
          </a:xfrm>
          <a:prstGeom prst="rect">
            <a:avLst/>
          </a:prstGeom>
        </p:spPr>
        <p:txBody>
          <a:bodyPr lIns="0" tIns="0" rIns="0" bIns="0" rtlCol="0" anchor="t">
            <a:spAutoFit/>
          </a:bodyPr>
          <a:lstStyle/>
          <a:p>
            <a:pPr algn="l">
              <a:lnSpc>
                <a:spcPts val="7351"/>
              </a:lnSpc>
            </a:pPr>
            <a:r>
              <a:rPr lang="en-US" sz="5876" b="1" spc="-17">
                <a:solidFill>
                  <a:srgbClr val="D7E5D8"/>
                </a:solidFill>
                <a:latin typeface="IBM Plex Sans Bold"/>
                <a:ea typeface="IBM Plex Sans Bold"/>
                <a:cs typeface="IBM Plex Sans Bold"/>
                <a:sym typeface="IBM Plex Sans Bold"/>
              </a:rPr>
              <a:t>Normalization </a:t>
            </a:r>
          </a:p>
        </p:txBody>
      </p:sp>
      <p:sp>
        <p:nvSpPr>
          <p:cNvPr id="17" name="TextBox 17"/>
          <p:cNvSpPr txBox="1"/>
          <p:nvPr/>
        </p:nvSpPr>
        <p:spPr>
          <a:xfrm>
            <a:off x="539016" y="1081609"/>
            <a:ext cx="8955620" cy="1466860"/>
          </a:xfrm>
          <a:prstGeom prst="rect">
            <a:avLst/>
          </a:prstGeom>
        </p:spPr>
        <p:txBody>
          <a:bodyPr lIns="0" tIns="0" rIns="0" bIns="0" rtlCol="0" anchor="t">
            <a:spAutoFit/>
          </a:bodyPr>
          <a:lstStyle/>
          <a:p>
            <a:pPr algn="l">
              <a:lnSpc>
                <a:spcPts val="6021"/>
              </a:lnSpc>
            </a:pPr>
            <a:r>
              <a:rPr lang="en-US" sz="3737" spc="-11">
                <a:solidFill>
                  <a:srgbClr val="9CD52C"/>
                </a:solidFill>
                <a:latin typeface="IBM Plex Sans"/>
                <a:ea typeface="IBM Plex Sans"/>
                <a:cs typeface="IBM Plex Sans"/>
                <a:sym typeface="IBM Plex Sans"/>
              </a:rPr>
              <a:t>Perhatikan format penulisan pada kolom </a:t>
            </a:r>
            <a:r>
              <a:rPr lang="en-US" sz="3737" b="1" spc="-11">
                <a:solidFill>
                  <a:srgbClr val="9CD52C"/>
                </a:solidFill>
                <a:latin typeface="IBM Plex Sans Bold"/>
                <a:ea typeface="IBM Plex Sans Bold"/>
                <a:cs typeface="IBM Plex Sans Bold"/>
                <a:sym typeface="IBM Plex Sans Bold"/>
              </a:rPr>
              <a:t>"Brand"</a:t>
            </a:r>
            <a:r>
              <a:rPr lang="en-US" sz="3737" spc="-11">
                <a:solidFill>
                  <a:srgbClr val="9CD52C"/>
                </a:solidFill>
                <a:latin typeface="IBM Plex Sans"/>
                <a:ea typeface="IBM Plex Sans"/>
                <a:cs typeface="IBM Plex Sans"/>
                <a:sym typeface="IBM Plex Sans"/>
              </a:rPr>
              <a:t>  dan </a:t>
            </a:r>
            <a:r>
              <a:rPr lang="en-US" sz="3737" b="1" spc="-11">
                <a:solidFill>
                  <a:srgbClr val="9CD52C"/>
                </a:solidFill>
                <a:latin typeface="IBM Plex Sans Bold"/>
                <a:ea typeface="IBM Plex Sans Bold"/>
                <a:cs typeface="IBM Plex Sans Bold"/>
                <a:sym typeface="IBM Plex Sans Bold"/>
              </a:rPr>
              <a:t>"Model" </a:t>
            </a:r>
            <a:r>
              <a:rPr lang="en-US" sz="3737" spc="-11">
                <a:solidFill>
                  <a:srgbClr val="9CD52C"/>
                </a:solidFill>
                <a:latin typeface="IBM Plex Sans"/>
                <a:ea typeface="IBM Plex Sans"/>
                <a:cs typeface="IBM Plex Sans"/>
                <a:sym typeface="IBM Plex Sans"/>
              </a:rPr>
              <a:t>berikut :</a:t>
            </a:r>
          </a:p>
        </p:txBody>
      </p:sp>
      <p:sp>
        <p:nvSpPr>
          <p:cNvPr id="18" name="TextBox 18"/>
          <p:cNvSpPr txBox="1"/>
          <p:nvPr/>
        </p:nvSpPr>
        <p:spPr>
          <a:xfrm>
            <a:off x="539016" y="7757648"/>
            <a:ext cx="7984070" cy="1736887"/>
          </a:xfrm>
          <a:prstGeom prst="rect">
            <a:avLst/>
          </a:prstGeom>
        </p:spPr>
        <p:txBody>
          <a:bodyPr lIns="0" tIns="0" rIns="0" bIns="0" rtlCol="0" anchor="t">
            <a:spAutoFit/>
          </a:bodyPr>
          <a:lstStyle/>
          <a:p>
            <a:pPr algn="l">
              <a:lnSpc>
                <a:spcPts val="3491"/>
              </a:lnSpc>
            </a:pPr>
            <a:r>
              <a:rPr lang="en-US" sz="2493">
                <a:solidFill>
                  <a:srgbClr val="FFFFFF"/>
                </a:solidFill>
                <a:latin typeface="IBM Plex Sans"/>
                <a:ea typeface="IBM Plex Sans"/>
                <a:cs typeface="IBM Plex Sans"/>
                <a:sym typeface="IBM Plex Sans"/>
              </a:rPr>
              <a:t>Terdapat format penulisan yang salah dan tidak konsisten dikedua kolom tersebut ,  seperti </a:t>
            </a:r>
            <a:r>
              <a:rPr lang="en-US" sz="2493" b="1">
                <a:solidFill>
                  <a:srgbClr val="FFFFFF"/>
                </a:solidFill>
                <a:latin typeface="IBM Plex Sans Bold"/>
                <a:ea typeface="IBM Plex Sans Bold"/>
                <a:cs typeface="IBM Plex Sans Bold"/>
                <a:sym typeface="IBM Plex Sans Bold"/>
              </a:rPr>
              <a:t>"FORD"</a:t>
            </a:r>
            <a:r>
              <a:rPr lang="en-US" sz="2493">
                <a:solidFill>
                  <a:srgbClr val="FFFFFF"/>
                </a:solidFill>
                <a:latin typeface="IBM Plex Sans"/>
                <a:ea typeface="IBM Plex Sans"/>
                <a:cs typeface="IBM Plex Sans"/>
                <a:sym typeface="IBM Plex Sans"/>
              </a:rPr>
              <a:t> yang menggunakan huruf besar, lalu ada juga</a:t>
            </a:r>
            <a:r>
              <a:rPr lang="en-US" sz="2493" b="1">
                <a:solidFill>
                  <a:srgbClr val="FFFFFF"/>
                </a:solidFill>
                <a:latin typeface="IBM Plex Sans Bold"/>
                <a:ea typeface="IBM Plex Sans Bold"/>
                <a:cs typeface="IBM Plex Sans Bold"/>
                <a:sym typeface="IBM Plex Sans Bold"/>
              </a:rPr>
              <a:t> "T0y0ta", "HONDA", "F0rd",  "Must@ng"</a:t>
            </a:r>
            <a:r>
              <a:rPr lang="en-US" sz="2493">
                <a:solidFill>
                  <a:srgbClr val="FFFFFF"/>
                </a:solidFill>
                <a:latin typeface="IBM Plex Sans"/>
                <a:ea typeface="IBM Plex Sans"/>
                <a:cs typeface="IBM Plex Sans"/>
                <a:sym typeface="IBM Plex Sans"/>
              </a:rPr>
              <a:t> dan lain sebagainya.</a:t>
            </a:r>
          </a:p>
        </p:txBody>
      </p:sp>
      <p:sp>
        <p:nvSpPr>
          <p:cNvPr id="19" name="TextBox 19"/>
          <p:cNvSpPr txBox="1"/>
          <p:nvPr/>
        </p:nvSpPr>
        <p:spPr>
          <a:xfrm>
            <a:off x="10007875" y="310992"/>
            <a:ext cx="4480863" cy="913492"/>
          </a:xfrm>
          <a:prstGeom prst="rect">
            <a:avLst/>
          </a:prstGeom>
        </p:spPr>
        <p:txBody>
          <a:bodyPr lIns="0" tIns="0" rIns="0" bIns="0" rtlCol="0" anchor="t">
            <a:spAutoFit/>
          </a:bodyPr>
          <a:lstStyle/>
          <a:p>
            <a:pPr algn="l">
              <a:lnSpc>
                <a:spcPts val="3725"/>
              </a:lnSpc>
            </a:pPr>
            <a:r>
              <a:rPr lang="en-US" sz="2660" b="1" i="1">
                <a:solidFill>
                  <a:srgbClr val="9CD52C"/>
                </a:solidFill>
                <a:latin typeface="IBM Plex Sans Bold Italics"/>
                <a:ea typeface="IBM Plex Sans Bold Italics"/>
                <a:cs typeface="IBM Plex Sans Bold Italics"/>
                <a:sym typeface="IBM Plex Sans Bold Italics"/>
              </a:rPr>
              <a:t>Memperbaiki kolom "Brand" </a:t>
            </a:r>
          </a:p>
          <a:p>
            <a:pPr algn="l">
              <a:lnSpc>
                <a:spcPts val="3725"/>
              </a:lnSpc>
            </a:pPr>
            <a:r>
              <a:rPr lang="en-US" sz="2660" b="1" i="1">
                <a:solidFill>
                  <a:srgbClr val="9CD52C"/>
                </a:solidFill>
                <a:latin typeface="IBM Plex Sans Bold Italics"/>
                <a:ea typeface="IBM Plex Sans Bold Italics"/>
                <a:cs typeface="IBM Plex Sans Bold Italics"/>
                <a:sym typeface="IBM Plex Sans Bold Italics"/>
              </a:rPr>
              <a:t>menggunakan fungsi thefuzz</a:t>
            </a:r>
          </a:p>
        </p:txBody>
      </p:sp>
      <p:sp>
        <p:nvSpPr>
          <p:cNvPr id="20" name="Freeform 20"/>
          <p:cNvSpPr/>
          <p:nvPr/>
        </p:nvSpPr>
        <p:spPr>
          <a:xfrm>
            <a:off x="15887174" y="-343426"/>
            <a:ext cx="2744252" cy="2744252"/>
          </a:xfrm>
          <a:custGeom>
            <a:avLst/>
            <a:gdLst/>
            <a:ahLst/>
            <a:cxnLst/>
            <a:rect l="l" t="t" r="r" b="b"/>
            <a:pathLst>
              <a:path w="2744252" h="2744252">
                <a:moveTo>
                  <a:pt x="0" y="0"/>
                </a:moveTo>
                <a:lnTo>
                  <a:pt x="2744252" y="0"/>
                </a:lnTo>
                <a:lnTo>
                  <a:pt x="2744252" y="2744252"/>
                </a:lnTo>
                <a:lnTo>
                  <a:pt x="0" y="2744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8227562" y="8649904"/>
            <a:ext cx="2553199" cy="2553199"/>
          </a:xfrm>
          <a:custGeom>
            <a:avLst/>
            <a:gdLst/>
            <a:ahLst/>
            <a:cxnLst/>
            <a:rect l="l" t="t" r="r" b="b"/>
            <a:pathLst>
              <a:path w="2553199" h="2553199">
                <a:moveTo>
                  <a:pt x="0" y="0"/>
                </a:moveTo>
                <a:lnTo>
                  <a:pt x="2553199" y="0"/>
                </a:lnTo>
                <a:lnTo>
                  <a:pt x="2553199" y="2553199"/>
                </a:lnTo>
                <a:lnTo>
                  <a:pt x="0" y="255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007875" y="5683092"/>
            <a:ext cx="4452126" cy="446767"/>
          </a:xfrm>
          <a:prstGeom prst="rect">
            <a:avLst/>
          </a:prstGeom>
        </p:spPr>
        <p:txBody>
          <a:bodyPr lIns="0" tIns="0" rIns="0" bIns="0" rtlCol="0" anchor="t">
            <a:spAutoFit/>
          </a:bodyPr>
          <a:lstStyle/>
          <a:p>
            <a:pPr algn="l">
              <a:lnSpc>
                <a:spcPts val="3725"/>
              </a:lnSpc>
            </a:pPr>
            <a:r>
              <a:rPr lang="en-US" sz="2660" b="1" i="1">
                <a:solidFill>
                  <a:srgbClr val="9CD52C"/>
                </a:solidFill>
                <a:latin typeface="IBM Plex Sans Bold Italics"/>
                <a:ea typeface="IBM Plex Sans Bold Italics"/>
                <a:cs typeface="IBM Plex Sans Bold Italics"/>
                <a:sym typeface="IBM Plex Sans Bold Italics"/>
              </a:rPr>
              <a:t>Memperbaiki kolom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Kustom</PresentationFormat>
  <Paragraphs>0</Paragraphs>
  <Slides>25</Slides>
  <Notes>0</Notes>
  <HiddenSlides>0</HiddenSlides>
  <MMClips>0</MMClips>
  <ScaleCrop>false</ScaleCrop>
  <HeadingPairs>
    <vt:vector size="4" baseType="variant">
      <vt:variant>
        <vt:lpstr>Tema</vt:lpstr>
      </vt:variant>
      <vt:variant>
        <vt:i4>1</vt:i4>
      </vt:variant>
      <vt:variant>
        <vt:lpstr>Judul Slide</vt:lpstr>
      </vt:variant>
      <vt:variant>
        <vt:i4>25</vt:i4>
      </vt:variant>
    </vt:vector>
  </HeadingPairs>
  <TitlesOfParts>
    <vt:vector size="26"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dc:title>
  <cp:lastModifiedBy>yandi adi saputra</cp:lastModifiedBy>
  <cp:revision>2</cp:revision>
  <dcterms:created xsi:type="dcterms:W3CDTF">2006-08-16T00:00:00Z</dcterms:created>
  <dcterms:modified xsi:type="dcterms:W3CDTF">2024-12-08T15:17:01Z</dcterms:modified>
  <dc:identifier>DAGYq5OrNT0</dc:identifier>
</cp:coreProperties>
</file>